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1416" r:id="rId2"/>
    <p:sldId id="1482" r:id="rId3"/>
    <p:sldId id="1427" r:id="rId4"/>
    <p:sldId id="1459" r:id="rId5"/>
    <p:sldId id="1363" r:id="rId6"/>
    <p:sldId id="1462" r:id="rId7"/>
    <p:sldId id="1339" r:id="rId8"/>
    <p:sldId id="1457" r:id="rId9"/>
    <p:sldId id="1423" r:id="rId10"/>
    <p:sldId id="1407" r:id="rId11"/>
    <p:sldId id="1374" r:id="rId12"/>
    <p:sldId id="1373" r:id="rId13"/>
    <p:sldId id="1477" r:id="rId14"/>
    <p:sldId id="1478" r:id="rId15"/>
    <p:sldId id="1474" r:id="rId16"/>
    <p:sldId id="1394" r:id="rId17"/>
    <p:sldId id="1395" r:id="rId18"/>
    <p:sldId id="1396" r:id="rId19"/>
    <p:sldId id="1397" r:id="rId20"/>
    <p:sldId id="1398" r:id="rId21"/>
    <p:sldId id="1399" r:id="rId22"/>
    <p:sldId id="1486" r:id="rId23"/>
    <p:sldId id="1400" r:id="rId24"/>
    <p:sldId id="1401" r:id="rId25"/>
    <p:sldId id="1402" r:id="rId26"/>
    <p:sldId id="1481" r:id="rId27"/>
    <p:sldId id="1404" r:id="rId28"/>
    <p:sldId id="1487" r:id="rId29"/>
    <p:sldId id="1411" r:id="rId30"/>
    <p:sldId id="1499" r:id="rId31"/>
    <p:sldId id="1448" r:id="rId32"/>
    <p:sldId id="1449" r:id="rId33"/>
    <p:sldId id="1500" r:id="rId34"/>
    <p:sldId id="1424" r:id="rId35"/>
    <p:sldId id="1489" r:id="rId36"/>
    <p:sldId id="1490" r:id="rId37"/>
    <p:sldId id="1491" r:id="rId38"/>
    <p:sldId id="1492" r:id="rId39"/>
    <p:sldId id="1493" r:id="rId40"/>
    <p:sldId id="1494" r:id="rId41"/>
    <p:sldId id="1495" r:id="rId42"/>
    <p:sldId id="1496" r:id="rId43"/>
    <p:sldId id="1497" r:id="rId44"/>
    <p:sldId id="1498" r:id="rId45"/>
    <p:sldId id="1501" r:id="rId46"/>
    <p:sldId id="1485" r:id="rId47"/>
  </p:sldIdLst>
  <p:sldSz cx="9144000" cy="6858000" type="screen4x3"/>
  <p:notesSz cx="7315200" cy="9601200"/>
  <p:defaultTextStyle>
    <a:defPPr>
      <a:defRPr lang="es-ES_tradnl"/>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1" autoAdjust="0"/>
    <p:restoredTop sz="83219" autoAdjust="0"/>
  </p:normalViewPr>
  <p:slideViewPr>
    <p:cSldViewPr>
      <p:cViewPr varScale="1">
        <p:scale>
          <a:sx n="57" d="100"/>
          <a:sy n="57" d="100"/>
        </p:scale>
        <p:origin x="1488" y="43"/>
      </p:cViewPr>
      <p:guideLst>
        <p:guide orient="horz" pos="2160"/>
        <p:guide pos="2880"/>
      </p:guideLst>
    </p:cSldViewPr>
  </p:slideViewPr>
  <p:outlineViewPr>
    <p:cViewPr>
      <p:scale>
        <a:sx n="33" d="100"/>
        <a:sy n="33" d="100"/>
      </p:scale>
      <p:origin x="0" y="-4086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3108" y="9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70238" cy="479425"/>
          </a:xfrm>
          <a:prstGeom prst="rect">
            <a:avLst/>
          </a:prstGeom>
        </p:spPr>
        <p:txBody>
          <a:bodyPr vert="horz" lIns="96661" tIns="48331" rIns="96661" bIns="48331" rtlCol="0"/>
          <a:lstStyle>
            <a:lvl1pPr algn="l">
              <a:defRPr sz="1300">
                <a:latin typeface="Arial" charset="0"/>
                <a:cs typeface="Arial" charset="0"/>
              </a:defRPr>
            </a:lvl1pPr>
          </a:lstStyle>
          <a:p>
            <a:pPr>
              <a:defRPr/>
            </a:pPr>
            <a:endParaRPr lang="es-ES_tradnl"/>
          </a:p>
        </p:txBody>
      </p:sp>
      <p:sp>
        <p:nvSpPr>
          <p:cNvPr id="3" name="2 Marcador de fecha"/>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a:defRPr sz="1300">
                <a:latin typeface="Arial" charset="0"/>
                <a:cs typeface="Arial" charset="0"/>
              </a:defRPr>
            </a:lvl1pPr>
          </a:lstStyle>
          <a:p>
            <a:pPr>
              <a:defRPr/>
            </a:pPr>
            <a:fld id="{92A5EE23-6D7E-4E40-9DB8-DC5F002C3AA4}" type="datetimeFigureOut">
              <a:rPr lang="es-ES_tradnl"/>
              <a:pPr>
                <a:defRPr/>
              </a:pPr>
              <a:t>17/02/2016</a:t>
            </a:fld>
            <a:endParaRPr lang="es-ES_tradnl"/>
          </a:p>
        </p:txBody>
      </p:sp>
      <p:sp>
        <p:nvSpPr>
          <p:cNvPr id="4" name="3 Marcador de pie de página"/>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a:defRPr sz="1300">
                <a:latin typeface="Arial" charset="0"/>
                <a:cs typeface="Arial" charset="0"/>
              </a:defRPr>
            </a:lvl1pPr>
          </a:lstStyle>
          <a:p>
            <a:pPr>
              <a:defRPr/>
            </a:pPr>
            <a:endParaRPr lang="es-ES_tradnl"/>
          </a:p>
        </p:txBody>
      </p:sp>
      <p:sp>
        <p:nvSpPr>
          <p:cNvPr id="5" name="4 Marcador de número de diapositiva"/>
          <p:cNvSpPr>
            <a:spLocks noGrp="1"/>
          </p:cNvSpPr>
          <p:nvPr>
            <p:ph type="sldNum" sz="quarter" idx="3"/>
          </p:nvPr>
        </p:nvSpPr>
        <p:spPr>
          <a:xfrm>
            <a:off x="4143375" y="9120188"/>
            <a:ext cx="3170238" cy="479425"/>
          </a:xfrm>
          <a:prstGeom prst="rect">
            <a:avLst/>
          </a:prstGeom>
        </p:spPr>
        <p:txBody>
          <a:bodyPr vert="horz" lIns="96661" tIns="48331" rIns="96661" bIns="48331" rtlCol="0" anchor="b"/>
          <a:lstStyle>
            <a:lvl1pPr algn="r">
              <a:defRPr sz="1300">
                <a:latin typeface="Arial" charset="0"/>
                <a:cs typeface="Arial" charset="0"/>
              </a:defRPr>
            </a:lvl1pPr>
          </a:lstStyle>
          <a:p>
            <a:pPr>
              <a:defRPr/>
            </a:pPr>
            <a:fld id="{5C1877EC-5862-4ABE-B564-76AB835C2A9D}" type="slidenum">
              <a:rPr lang="es-ES_tradnl"/>
              <a:pPr>
                <a:defRPr/>
              </a:pPr>
              <a:t>‹Nº›</a:t>
            </a:fld>
            <a:endParaRPr lang="es-ES_tradnl"/>
          </a:p>
        </p:txBody>
      </p:sp>
    </p:spTree>
    <p:extLst>
      <p:ext uri="{BB962C8B-B14F-4D97-AF65-F5344CB8AC3E}">
        <p14:creationId xmlns:p14="http://schemas.microsoft.com/office/powerpoint/2010/main" val="4034250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cs typeface="+mn-cs"/>
              </a:defRPr>
            </a:lvl1pPr>
          </a:lstStyle>
          <a:p>
            <a:pPr>
              <a:defRPr/>
            </a:pPr>
            <a:endParaRPr lang="es-ES_tradnl"/>
          </a:p>
        </p:txBody>
      </p:sp>
      <p:sp>
        <p:nvSpPr>
          <p:cNvPr id="3" name="2 Marcador de fecha"/>
          <p:cNvSpPr>
            <a:spLocks noGrp="1"/>
          </p:cNvSpPr>
          <p:nvPr>
            <p:ph type="dt" idx="1"/>
          </p:nvPr>
        </p:nvSpPr>
        <p:spPr>
          <a:xfrm>
            <a:off x="4143375" y="0"/>
            <a:ext cx="3170238" cy="479425"/>
          </a:xfrm>
          <a:prstGeom prst="rect">
            <a:avLst/>
          </a:prstGeom>
        </p:spPr>
        <p:txBody>
          <a:bodyPr vert="horz" lIns="96661" tIns="48331" rIns="96661" bIns="48331" rtlCol="0"/>
          <a:lstStyle>
            <a:lvl1pPr algn="r" fontAlgn="auto">
              <a:spcBef>
                <a:spcPts val="0"/>
              </a:spcBef>
              <a:spcAft>
                <a:spcPts val="0"/>
              </a:spcAft>
              <a:defRPr sz="1300">
                <a:latin typeface="+mn-lt"/>
                <a:cs typeface="+mn-cs"/>
              </a:defRPr>
            </a:lvl1pPr>
          </a:lstStyle>
          <a:p>
            <a:pPr>
              <a:defRPr/>
            </a:pPr>
            <a:fld id="{78EAD187-8EC5-4F78-BF07-F1E4E208DE28}" type="datetimeFigureOut">
              <a:rPr lang="es-ES_tradnl"/>
              <a:pPr>
                <a:defRPr/>
              </a:pPr>
              <a:t>17/02/2016</a:t>
            </a:fld>
            <a:endParaRPr lang="es-ES_tradnl"/>
          </a:p>
        </p:txBody>
      </p:sp>
      <p:sp>
        <p:nvSpPr>
          <p:cNvPr id="4" name="3 Marcador de imagen de diapositiva"/>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s-ES_tradnl" noProof="0"/>
          </a:p>
        </p:txBody>
      </p:sp>
      <p:sp>
        <p:nvSpPr>
          <p:cNvPr id="5" name="4 Marcador de notas"/>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s-ES" noProof="0" smtClean="0"/>
              <a:t>Haga clic para modificar el estilo de texto del patrón</a:t>
            </a:r>
          </a:p>
          <a:p>
            <a:pPr lvl="1"/>
            <a:r>
              <a:rPr lang="es-ES" noProof="0" smtClean="0"/>
              <a:t>Segundo nivel</a:t>
            </a:r>
          </a:p>
          <a:p>
            <a:pPr lvl="2"/>
            <a:r>
              <a:rPr lang="es-ES" noProof="0" smtClean="0"/>
              <a:t>Tercer nivel</a:t>
            </a:r>
          </a:p>
          <a:p>
            <a:pPr lvl="3"/>
            <a:r>
              <a:rPr lang="es-ES" noProof="0" smtClean="0"/>
              <a:t>Cuarto nivel</a:t>
            </a:r>
          </a:p>
          <a:p>
            <a:pPr lvl="4"/>
            <a:r>
              <a:rPr lang="es-ES" noProof="0" smtClean="0"/>
              <a:t>Quinto nivel</a:t>
            </a:r>
            <a:endParaRPr lang="es-ES_tradnl" noProof="0"/>
          </a:p>
        </p:txBody>
      </p:sp>
      <p:sp>
        <p:nvSpPr>
          <p:cNvPr id="6" name="5 Marcador de pie de página"/>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cs typeface="+mn-cs"/>
              </a:defRPr>
            </a:lvl1pPr>
          </a:lstStyle>
          <a:p>
            <a:pPr>
              <a:defRPr/>
            </a:pPr>
            <a:endParaRPr lang="es-ES_tradnl"/>
          </a:p>
        </p:txBody>
      </p:sp>
      <p:sp>
        <p:nvSpPr>
          <p:cNvPr id="7" name="6 Marcador de número de diapositiva"/>
          <p:cNvSpPr>
            <a:spLocks noGrp="1"/>
          </p:cNvSpPr>
          <p:nvPr>
            <p:ph type="sldNum" sz="quarter" idx="5"/>
          </p:nvPr>
        </p:nvSpPr>
        <p:spPr>
          <a:xfrm>
            <a:off x="4143375" y="9120188"/>
            <a:ext cx="3170238" cy="479425"/>
          </a:xfrm>
          <a:prstGeom prst="rect">
            <a:avLst/>
          </a:prstGeom>
        </p:spPr>
        <p:txBody>
          <a:bodyPr vert="horz" lIns="96661" tIns="48331" rIns="96661" bIns="48331" rtlCol="0" anchor="b"/>
          <a:lstStyle>
            <a:lvl1pPr algn="r" fontAlgn="auto">
              <a:spcBef>
                <a:spcPts val="0"/>
              </a:spcBef>
              <a:spcAft>
                <a:spcPts val="0"/>
              </a:spcAft>
              <a:defRPr sz="1300">
                <a:latin typeface="+mn-lt"/>
                <a:cs typeface="+mn-cs"/>
              </a:defRPr>
            </a:lvl1pPr>
          </a:lstStyle>
          <a:p>
            <a:pPr>
              <a:defRPr/>
            </a:pPr>
            <a:fld id="{FD0BDFEE-B2D5-4C49-8C80-61DAAD049FC9}" type="slidenum">
              <a:rPr lang="es-ES_tradnl"/>
              <a:pPr>
                <a:defRPr/>
              </a:pPr>
              <a:t>‹Nº›</a:t>
            </a:fld>
            <a:endParaRPr lang="es-ES_tradnl"/>
          </a:p>
        </p:txBody>
      </p:sp>
    </p:spTree>
    <p:extLst>
      <p:ext uri="{BB962C8B-B14F-4D97-AF65-F5344CB8AC3E}">
        <p14:creationId xmlns:p14="http://schemas.microsoft.com/office/powerpoint/2010/main" val="4787209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71011"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s-ES" dirty="0" smtClean="0"/>
          </a:p>
        </p:txBody>
      </p:sp>
      <p:sp>
        <p:nvSpPr>
          <p:cNvPr id="9220"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CC84B6D-1F07-4DB1-9200-855708782538}" type="slidenum">
              <a:rPr lang="es-ES_tradnl" smtClean="0"/>
              <a:pPr fontAlgn="base">
                <a:spcBef>
                  <a:spcPct val="0"/>
                </a:spcBef>
                <a:spcAft>
                  <a:spcPct val="0"/>
                </a:spcAft>
                <a:defRPr/>
              </a:pPr>
              <a:t>1</a:t>
            </a:fld>
            <a:endParaRPr lang="es-ES_tradnl" smtClean="0"/>
          </a:p>
        </p:txBody>
      </p:sp>
    </p:spTree>
    <p:extLst>
      <p:ext uri="{BB962C8B-B14F-4D97-AF65-F5344CB8AC3E}">
        <p14:creationId xmlns:p14="http://schemas.microsoft.com/office/powerpoint/2010/main" val="4236610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s-ES" dirty="0"/>
          </a:p>
        </p:txBody>
      </p:sp>
      <p:sp>
        <p:nvSpPr>
          <p:cNvPr id="4" name="3 Marcador de encabezado"/>
          <p:cNvSpPr>
            <a:spLocks noGrp="1"/>
          </p:cNvSpPr>
          <p:nvPr>
            <p:ph type="hdr" sz="quarter" idx="10"/>
          </p:nvPr>
        </p:nvSpPr>
        <p:spPr/>
        <p:txBody>
          <a:bodyPr/>
          <a:lstStyle/>
          <a:p>
            <a:r>
              <a:rPr lang="en-US" altLang="es-ES" smtClean="0"/>
              <a:t>*</a:t>
            </a:r>
            <a:endParaRPr lang="en-US" altLang="es-ES" sz="1200" i="0"/>
          </a:p>
        </p:txBody>
      </p:sp>
      <p:sp>
        <p:nvSpPr>
          <p:cNvPr id="5" name="4 Marcador de fecha"/>
          <p:cNvSpPr>
            <a:spLocks noGrp="1"/>
          </p:cNvSpPr>
          <p:nvPr>
            <p:ph type="dt" idx="11"/>
          </p:nvPr>
        </p:nvSpPr>
        <p:spPr/>
        <p:txBody>
          <a:bodyPr/>
          <a:lstStyle/>
          <a:p>
            <a:r>
              <a:rPr lang="en-US" altLang="es-ES" smtClean="0"/>
              <a:t>16/07/96</a:t>
            </a:r>
            <a:endParaRPr lang="en-US" altLang="es-ES" sz="1200" i="0"/>
          </a:p>
        </p:txBody>
      </p:sp>
      <p:sp>
        <p:nvSpPr>
          <p:cNvPr id="6" name="5 Marcador de pie de página"/>
          <p:cNvSpPr>
            <a:spLocks noGrp="1"/>
          </p:cNvSpPr>
          <p:nvPr>
            <p:ph type="ftr" sz="quarter" idx="12"/>
          </p:nvPr>
        </p:nvSpPr>
        <p:spPr/>
        <p:txBody>
          <a:bodyPr/>
          <a:lstStyle/>
          <a:p>
            <a:r>
              <a:rPr lang="en-US" altLang="es-ES" smtClean="0"/>
              <a:t>*</a:t>
            </a:r>
            <a:endParaRPr lang="en-US" altLang="es-ES" sz="1200" i="0"/>
          </a:p>
        </p:txBody>
      </p:sp>
      <p:sp>
        <p:nvSpPr>
          <p:cNvPr id="7" name="6 Marcador de número de diapositiva"/>
          <p:cNvSpPr>
            <a:spLocks noGrp="1"/>
          </p:cNvSpPr>
          <p:nvPr>
            <p:ph type="sldNum" sz="quarter" idx="13"/>
          </p:nvPr>
        </p:nvSpPr>
        <p:spPr/>
        <p:txBody>
          <a:bodyPr/>
          <a:lstStyle/>
          <a:p>
            <a:r>
              <a:rPr lang="en-US" altLang="es-ES" smtClean="0"/>
              <a:t>##</a:t>
            </a:r>
            <a:endParaRPr lang="en-US" altLang="es-ES" sz="1200" i="0"/>
          </a:p>
        </p:txBody>
      </p:sp>
    </p:spTree>
    <p:extLst>
      <p:ext uri="{BB962C8B-B14F-4D97-AF65-F5344CB8AC3E}">
        <p14:creationId xmlns:p14="http://schemas.microsoft.com/office/powerpoint/2010/main" val="2046544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encabezado"/>
          <p:cNvSpPr>
            <a:spLocks noGrp="1"/>
          </p:cNvSpPr>
          <p:nvPr>
            <p:ph type="hdr" sz="quarter" idx="10"/>
          </p:nvPr>
        </p:nvSpPr>
        <p:spPr/>
        <p:txBody>
          <a:bodyPr/>
          <a:lstStyle/>
          <a:p>
            <a:r>
              <a:rPr lang="en-US" altLang="es-ES" smtClean="0"/>
              <a:t>*</a:t>
            </a:r>
            <a:endParaRPr lang="en-US" altLang="es-ES" sz="1200" i="0"/>
          </a:p>
        </p:txBody>
      </p:sp>
      <p:sp>
        <p:nvSpPr>
          <p:cNvPr id="5" name="4 Marcador de fecha"/>
          <p:cNvSpPr>
            <a:spLocks noGrp="1"/>
          </p:cNvSpPr>
          <p:nvPr>
            <p:ph type="dt" idx="11"/>
          </p:nvPr>
        </p:nvSpPr>
        <p:spPr/>
        <p:txBody>
          <a:bodyPr/>
          <a:lstStyle/>
          <a:p>
            <a:r>
              <a:rPr lang="en-US" altLang="es-ES" smtClean="0"/>
              <a:t>16/07/96</a:t>
            </a:r>
            <a:endParaRPr lang="en-US" altLang="es-ES" sz="1200" i="0"/>
          </a:p>
        </p:txBody>
      </p:sp>
      <p:sp>
        <p:nvSpPr>
          <p:cNvPr id="6" name="5 Marcador de pie de página"/>
          <p:cNvSpPr>
            <a:spLocks noGrp="1"/>
          </p:cNvSpPr>
          <p:nvPr>
            <p:ph type="ftr" sz="quarter" idx="12"/>
          </p:nvPr>
        </p:nvSpPr>
        <p:spPr/>
        <p:txBody>
          <a:bodyPr/>
          <a:lstStyle/>
          <a:p>
            <a:r>
              <a:rPr lang="en-US" altLang="es-ES" smtClean="0"/>
              <a:t>*</a:t>
            </a:r>
            <a:endParaRPr lang="en-US" altLang="es-ES" sz="1200" i="0"/>
          </a:p>
        </p:txBody>
      </p:sp>
      <p:sp>
        <p:nvSpPr>
          <p:cNvPr id="7" name="6 Marcador de número de diapositiva"/>
          <p:cNvSpPr>
            <a:spLocks noGrp="1"/>
          </p:cNvSpPr>
          <p:nvPr>
            <p:ph type="sldNum" sz="quarter" idx="13"/>
          </p:nvPr>
        </p:nvSpPr>
        <p:spPr/>
        <p:txBody>
          <a:bodyPr/>
          <a:lstStyle/>
          <a:p>
            <a:r>
              <a:rPr lang="en-US" altLang="es-ES" smtClean="0"/>
              <a:t>##</a:t>
            </a:r>
            <a:endParaRPr lang="en-US" altLang="es-ES" sz="1200" i="0"/>
          </a:p>
        </p:txBody>
      </p:sp>
    </p:spTree>
    <p:extLst>
      <p:ext uri="{BB962C8B-B14F-4D97-AF65-F5344CB8AC3E}">
        <p14:creationId xmlns:p14="http://schemas.microsoft.com/office/powerpoint/2010/main" val="3749947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encabezado"/>
          <p:cNvSpPr>
            <a:spLocks noGrp="1"/>
          </p:cNvSpPr>
          <p:nvPr>
            <p:ph type="hdr" sz="quarter" idx="10"/>
          </p:nvPr>
        </p:nvSpPr>
        <p:spPr/>
        <p:txBody>
          <a:bodyPr/>
          <a:lstStyle/>
          <a:p>
            <a:r>
              <a:rPr lang="en-US" altLang="es-ES" smtClean="0"/>
              <a:t>*</a:t>
            </a:r>
            <a:endParaRPr lang="en-US" altLang="es-ES" sz="1200" i="0"/>
          </a:p>
        </p:txBody>
      </p:sp>
      <p:sp>
        <p:nvSpPr>
          <p:cNvPr id="5" name="4 Marcador de fecha"/>
          <p:cNvSpPr>
            <a:spLocks noGrp="1"/>
          </p:cNvSpPr>
          <p:nvPr>
            <p:ph type="dt" idx="11"/>
          </p:nvPr>
        </p:nvSpPr>
        <p:spPr/>
        <p:txBody>
          <a:bodyPr/>
          <a:lstStyle/>
          <a:p>
            <a:r>
              <a:rPr lang="en-US" altLang="es-ES" smtClean="0"/>
              <a:t>16/07/96</a:t>
            </a:r>
            <a:endParaRPr lang="en-US" altLang="es-ES" sz="1200" i="0"/>
          </a:p>
        </p:txBody>
      </p:sp>
      <p:sp>
        <p:nvSpPr>
          <p:cNvPr id="6" name="5 Marcador de pie de página"/>
          <p:cNvSpPr>
            <a:spLocks noGrp="1"/>
          </p:cNvSpPr>
          <p:nvPr>
            <p:ph type="ftr" sz="quarter" idx="12"/>
          </p:nvPr>
        </p:nvSpPr>
        <p:spPr/>
        <p:txBody>
          <a:bodyPr/>
          <a:lstStyle/>
          <a:p>
            <a:r>
              <a:rPr lang="en-US" altLang="es-ES" smtClean="0"/>
              <a:t>*</a:t>
            </a:r>
            <a:endParaRPr lang="en-US" altLang="es-ES" sz="1200" i="0"/>
          </a:p>
        </p:txBody>
      </p:sp>
      <p:sp>
        <p:nvSpPr>
          <p:cNvPr id="7" name="6 Marcador de número de diapositiva"/>
          <p:cNvSpPr>
            <a:spLocks noGrp="1"/>
          </p:cNvSpPr>
          <p:nvPr>
            <p:ph type="sldNum" sz="quarter" idx="13"/>
          </p:nvPr>
        </p:nvSpPr>
        <p:spPr/>
        <p:txBody>
          <a:bodyPr/>
          <a:lstStyle/>
          <a:p>
            <a:r>
              <a:rPr lang="en-US" altLang="es-ES" smtClean="0"/>
              <a:t>##</a:t>
            </a:r>
            <a:endParaRPr lang="en-US" altLang="es-ES" sz="1200" i="0"/>
          </a:p>
        </p:txBody>
      </p:sp>
    </p:spTree>
    <p:extLst>
      <p:ext uri="{BB962C8B-B14F-4D97-AF65-F5344CB8AC3E}">
        <p14:creationId xmlns:p14="http://schemas.microsoft.com/office/powerpoint/2010/main" val="3037484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n-US" dirty="0" smtClean="0"/>
          </a:p>
        </p:txBody>
      </p:sp>
      <p:sp>
        <p:nvSpPr>
          <p:cNvPr id="4" name="3 Marcador de número de diapositiva"/>
          <p:cNvSpPr>
            <a:spLocks noGrp="1"/>
          </p:cNvSpPr>
          <p:nvPr>
            <p:ph type="sldNum" sz="quarter" idx="10"/>
          </p:nvPr>
        </p:nvSpPr>
        <p:spPr/>
        <p:txBody>
          <a:bodyPr/>
          <a:lstStyle/>
          <a:p>
            <a:fld id="{CCFCF18A-1647-4E7B-B6B3-405BD4B558B4}" type="slidenum">
              <a:rPr lang="es-ES" smtClean="0"/>
              <a:t>26</a:t>
            </a:fld>
            <a:endParaRPr lang="es-ES" dirty="0"/>
          </a:p>
        </p:txBody>
      </p:sp>
    </p:spTree>
    <p:extLst>
      <p:ext uri="{BB962C8B-B14F-4D97-AF65-F5344CB8AC3E}">
        <p14:creationId xmlns:p14="http://schemas.microsoft.com/office/powerpoint/2010/main" val="2374845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smtClean="0"/>
              <a:t>European</a:t>
            </a:r>
            <a:r>
              <a:rPr lang="es-ES" dirty="0" smtClean="0"/>
              <a:t> </a:t>
            </a:r>
            <a:r>
              <a:rPr lang="es-ES" dirty="0" err="1" smtClean="0"/>
              <a:t>Innovation</a:t>
            </a:r>
            <a:r>
              <a:rPr lang="es-ES" dirty="0" smtClean="0"/>
              <a:t> </a:t>
            </a:r>
            <a:r>
              <a:rPr lang="es-ES" dirty="0" err="1" smtClean="0"/>
              <a:t>Partnerships</a:t>
            </a:r>
            <a:endParaRPr lang="es-ES" dirty="0"/>
          </a:p>
        </p:txBody>
      </p:sp>
      <p:sp>
        <p:nvSpPr>
          <p:cNvPr id="4" name="Marcador de número de diapositiva 3"/>
          <p:cNvSpPr>
            <a:spLocks noGrp="1"/>
          </p:cNvSpPr>
          <p:nvPr>
            <p:ph type="sldNum" sz="quarter" idx="10"/>
          </p:nvPr>
        </p:nvSpPr>
        <p:spPr/>
        <p:txBody>
          <a:bodyPr/>
          <a:lstStyle/>
          <a:p>
            <a:pPr>
              <a:defRPr/>
            </a:pPr>
            <a:fld id="{FD0BDFEE-B2D5-4C49-8C80-61DAAD049FC9}" type="slidenum">
              <a:rPr lang="es-ES_tradnl" smtClean="0"/>
              <a:pPr>
                <a:defRPr/>
              </a:pPr>
              <a:t>29</a:t>
            </a:fld>
            <a:endParaRPr lang="es-ES_tradnl"/>
          </a:p>
        </p:txBody>
      </p:sp>
    </p:spTree>
    <p:extLst>
      <p:ext uri="{BB962C8B-B14F-4D97-AF65-F5344CB8AC3E}">
        <p14:creationId xmlns:p14="http://schemas.microsoft.com/office/powerpoint/2010/main" val="136936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FD0BDFEE-B2D5-4C49-8C80-61DAAD049FC9}" type="slidenum">
              <a:rPr lang="es-ES_tradnl" smtClean="0"/>
              <a:pPr>
                <a:defRPr/>
              </a:pPr>
              <a:t>31</a:t>
            </a:fld>
            <a:endParaRPr lang="es-ES_tradnl"/>
          </a:p>
        </p:txBody>
      </p:sp>
    </p:spTree>
    <p:extLst>
      <p:ext uri="{BB962C8B-B14F-4D97-AF65-F5344CB8AC3E}">
        <p14:creationId xmlns:p14="http://schemas.microsoft.com/office/powerpoint/2010/main" val="353421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pPr>
              <a:defRPr/>
            </a:pPr>
            <a:fld id="{3134A120-D23F-4C35-AA7F-6DC96E56116A}" type="slidenum">
              <a:rPr lang="es-ES_tradnl" smtClean="0"/>
              <a:pPr>
                <a:defRPr/>
              </a:pPr>
              <a:t>34</a:t>
            </a:fld>
            <a:endParaRPr lang="es-ES_tradnl"/>
          </a:p>
        </p:txBody>
      </p:sp>
    </p:spTree>
    <p:extLst>
      <p:ext uri="{BB962C8B-B14F-4D97-AF65-F5344CB8AC3E}">
        <p14:creationId xmlns:p14="http://schemas.microsoft.com/office/powerpoint/2010/main" val="828470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pPr>
              <a:defRPr/>
            </a:pPr>
            <a:fld id="{9EF915F8-4C8F-47F3-89F7-B18DCD5E65BC}" type="slidenum">
              <a:rPr lang="es-ES_tradnl" smtClean="0"/>
              <a:pPr>
                <a:defRPr/>
              </a:pPr>
              <a:t>44</a:t>
            </a:fld>
            <a:endParaRPr lang="es-ES_tradnl"/>
          </a:p>
        </p:txBody>
      </p:sp>
    </p:spTree>
    <p:extLst>
      <p:ext uri="{BB962C8B-B14F-4D97-AF65-F5344CB8AC3E}">
        <p14:creationId xmlns:p14="http://schemas.microsoft.com/office/powerpoint/2010/main" val="3264887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171011"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s-ES" dirty="0" smtClean="0"/>
          </a:p>
        </p:txBody>
      </p:sp>
      <p:sp>
        <p:nvSpPr>
          <p:cNvPr id="9220" name="3 Marcador de número de diapositiva"/>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CC84B6D-1F07-4DB1-9200-855708782538}" type="slidenum">
              <a:rPr lang="es-ES_tradnl" smtClean="0"/>
              <a:pPr fontAlgn="base">
                <a:spcBef>
                  <a:spcPct val="0"/>
                </a:spcBef>
                <a:spcAft>
                  <a:spcPct val="0"/>
                </a:spcAft>
                <a:defRPr/>
              </a:pPr>
              <a:t>46</a:t>
            </a:fld>
            <a:endParaRPr lang="es-ES_tradnl" smtClean="0"/>
          </a:p>
        </p:txBody>
      </p:sp>
    </p:spTree>
    <p:extLst>
      <p:ext uri="{BB962C8B-B14F-4D97-AF65-F5344CB8AC3E}">
        <p14:creationId xmlns:p14="http://schemas.microsoft.com/office/powerpoint/2010/main" val="881542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Collective Awareness Platforms for Sustainability and Social Innovation</a:t>
            </a:r>
          </a:p>
          <a:p>
            <a:endParaRPr lang="es-ES" dirty="0"/>
          </a:p>
        </p:txBody>
      </p:sp>
      <p:sp>
        <p:nvSpPr>
          <p:cNvPr id="4" name="Marcador de número de diapositiva 3"/>
          <p:cNvSpPr>
            <a:spLocks noGrp="1"/>
          </p:cNvSpPr>
          <p:nvPr>
            <p:ph type="sldNum" sz="quarter" idx="10"/>
          </p:nvPr>
        </p:nvSpPr>
        <p:spPr/>
        <p:txBody>
          <a:bodyPr/>
          <a:lstStyle/>
          <a:p>
            <a:pPr>
              <a:defRPr/>
            </a:pPr>
            <a:fld id="{FD0BDFEE-B2D5-4C49-8C80-61DAAD049FC9}" type="slidenum">
              <a:rPr lang="es-ES_tradnl" smtClean="0"/>
              <a:pPr>
                <a:defRPr/>
              </a:pPr>
              <a:t>3</a:t>
            </a:fld>
            <a:endParaRPr lang="es-ES_tradnl"/>
          </a:p>
        </p:txBody>
      </p:sp>
    </p:spTree>
    <p:extLst>
      <p:ext uri="{BB962C8B-B14F-4D97-AF65-F5344CB8AC3E}">
        <p14:creationId xmlns:p14="http://schemas.microsoft.com/office/powerpoint/2010/main" val="668027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kern="1200" dirty="0" smtClean="0">
                <a:solidFill>
                  <a:schemeClr val="tx1"/>
                </a:solidFill>
                <a:effectLst/>
                <a:latin typeface="+mn-lt"/>
                <a:ea typeface="+mn-ea"/>
                <a:cs typeface="+mn-cs"/>
              </a:rPr>
              <a:t>Collective Awareness Platforms for Sustainability and Social Innovation</a:t>
            </a:r>
          </a:p>
          <a:p>
            <a:endParaRPr lang="es-ES" dirty="0"/>
          </a:p>
        </p:txBody>
      </p:sp>
      <p:sp>
        <p:nvSpPr>
          <p:cNvPr id="4" name="Marcador de número de diapositiva 3"/>
          <p:cNvSpPr>
            <a:spLocks noGrp="1"/>
          </p:cNvSpPr>
          <p:nvPr>
            <p:ph type="sldNum" sz="quarter" idx="10"/>
          </p:nvPr>
        </p:nvSpPr>
        <p:spPr/>
        <p:txBody>
          <a:bodyPr/>
          <a:lstStyle/>
          <a:p>
            <a:pPr>
              <a:defRPr/>
            </a:pPr>
            <a:fld id="{FD0BDFEE-B2D5-4C49-8C80-61DAAD049FC9}" type="slidenum">
              <a:rPr lang="es-ES_tradnl" smtClean="0"/>
              <a:pPr>
                <a:defRPr/>
              </a:pPr>
              <a:t>4</a:t>
            </a:fld>
            <a:endParaRPr lang="es-ES_tradnl"/>
          </a:p>
        </p:txBody>
      </p:sp>
    </p:spTree>
    <p:extLst>
      <p:ext uri="{BB962C8B-B14F-4D97-AF65-F5344CB8AC3E}">
        <p14:creationId xmlns:p14="http://schemas.microsoft.com/office/powerpoint/2010/main" val="1072944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pPr>
              <a:defRPr/>
            </a:pPr>
            <a:fld id="{FD0BDFEE-B2D5-4C49-8C80-61DAAD049FC9}" type="slidenum">
              <a:rPr lang="es-ES_tradnl" smtClean="0"/>
              <a:pPr>
                <a:defRPr/>
              </a:pPr>
              <a:t>5</a:t>
            </a:fld>
            <a:endParaRPr lang="es-ES_tradnl"/>
          </a:p>
        </p:txBody>
      </p:sp>
    </p:spTree>
    <p:extLst>
      <p:ext uri="{BB962C8B-B14F-4D97-AF65-F5344CB8AC3E}">
        <p14:creationId xmlns:p14="http://schemas.microsoft.com/office/powerpoint/2010/main" val="4179752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pPr>
              <a:defRPr/>
            </a:pPr>
            <a:fld id="{3134A120-D23F-4C35-AA7F-6DC96E56116A}" type="slidenum">
              <a:rPr lang="es-ES_tradnl" smtClean="0"/>
              <a:pPr>
                <a:defRPr/>
              </a:pPr>
              <a:t>8</a:t>
            </a:fld>
            <a:endParaRPr lang="es-ES_tradnl"/>
          </a:p>
        </p:txBody>
      </p:sp>
    </p:spTree>
    <p:extLst>
      <p:ext uri="{BB962C8B-B14F-4D97-AF65-F5344CB8AC3E}">
        <p14:creationId xmlns:p14="http://schemas.microsoft.com/office/powerpoint/2010/main" val="3261086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err="1" smtClean="0"/>
              <a:t>Livable</a:t>
            </a:r>
            <a:r>
              <a:rPr lang="es-ES" dirty="0" smtClean="0"/>
              <a:t>: </a:t>
            </a:r>
            <a:r>
              <a:rPr lang="en-US" sz="1200" b="0" i="0" kern="1200" dirty="0" smtClean="0">
                <a:solidFill>
                  <a:schemeClr val="tx1"/>
                </a:solidFill>
                <a:effectLst/>
                <a:latin typeface="+mn-lt"/>
                <a:ea typeface="+mn-ea"/>
                <a:cs typeface="+mn-cs"/>
              </a:rPr>
              <a:t>safety/crime, international connectivity, climate/sunshine, quality of architecture, public transportation, tolerance, environmental issues and access to nature, urban design, business conditions, pro-active policy developments and medical care.</a:t>
            </a:r>
          </a:p>
          <a:p>
            <a:r>
              <a:rPr lang="en-US" sz="1200" dirty="0" smtClean="0"/>
              <a:t>– best living conditions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World</a:t>
            </a:r>
            <a:r>
              <a:rPr lang="en-US" sz="1200" b="0" i="0" kern="1200" baseline="0" dirty="0" smtClean="0">
                <a:solidFill>
                  <a:schemeClr val="tx1"/>
                </a:solidFill>
                <a:effectLst/>
                <a:latin typeface="+mn-lt"/>
                <a:ea typeface="+mn-ea"/>
                <a:cs typeface="+mn-cs"/>
              </a:rPr>
              <a:t> Health Organization is also promoting : </a:t>
            </a:r>
            <a:r>
              <a:rPr lang="en-US" sz="1200" b="0" i="0" kern="1200" dirty="0" smtClean="0">
                <a:solidFill>
                  <a:schemeClr val="tx1"/>
                </a:solidFill>
                <a:effectLst/>
                <a:latin typeface="+mn-lt"/>
                <a:ea typeface="+mn-ea"/>
                <a:cs typeface="+mn-cs"/>
              </a:rPr>
              <a:t>A healthy city is one that is continually creating and improving those physical and social environments and expanding those community resources which enable people to mutually support each other in performing all the functions of life and developing to their maximum potential. http://www.who.int/healthy_settings/types/cities/en/</a:t>
            </a:r>
            <a:endParaRPr lang="es-ES" dirty="0"/>
          </a:p>
        </p:txBody>
      </p:sp>
      <p:sp>
        <p:nvSpPr>
          <p:cNvPr id="4" name="3 Marcador de número de diapositiva"/>
          <p:cNvSpPr>
            <a:spLocks noGrp="1"/>
          </p:cNvSpPr>
          <p:nvPr>
            <p:ph type="sldNum" sz="quarter" idx="10"/>
          </p:nvPr>
        </p:nvSpPr>
        <p:spPr/>
        <p:txBody>
          <a:bodyPr/>
          <a:lstStyle/>
          <a:p>
            <a:pPr>
              <a:defRPr/>
            </a:pPr>
            <a:fld id="{3134A120-D23F-4C35-AA7F-6DC96E56116A}" type="slidenum">
              <a:rPr lang="es-ES_tradnl" smtClean="0"/>
              <a:pPr>
                <a:defRPr/>
              </a:pPr>
              <a:t>9</a:t>
            </a:fld>
            <a:endParaRPr lang="es-ES_tradnl"/>
          </a:p>
        </p:txBody>
      </p:sp>
    </p:spTree>
    <p:extLst>
      <p:ext uri="{BB962C8B-B14F-4D97-AF65-F5344CB8AC3E}">
        <p14:creationId xmlns:p14="http://schemas.microsoft.com/office/powerpoint/2010/main" val="2877407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pPr>
              <a:defRPr/>
            </a:pPr>
            <a:fld id="{3134A120-D23F-4C35-AA7F-6DC96E56116A}" type="slidenum">
              <a:rPr lang="es-ES_tradnl" smtClean="0"/>
              <a:pPr>
                <a:defRPr/>
              </a:pPr>
              <a:t>10</a:t>
            </a:fld>
            <a:endParaRPr lang="es-ES_tradnl"/>
          </a:p>
        </p:txBody>
      </p:sp>
    </p:spTree>
    <p:extLst>
      <p:ext uri="{BB962C8B-B14F-4D97-AF65-F5344CB8AC3E}">
        <p14:creationId xmlns:p14="http://schemas.microsoft.com/office/powerpoint/2010/main" val="1263844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a:defRPr/>
            </a:pPr>
            <a:fld id="{FD0BDFEE-B2D5-4C49-8C80-61DAAD049FC9}" type="slidenum">
              <a:rPr lang="es-ES_tradnl" smtClean="0"/>
              <a:pPr>
                <a:defRPr/>
              </a:pPr>
              <a:t>12</a:t>
            </a:fld>
            <a:endParaRPr lang="es-ES_tradnl"/>
          </a:p>
        </p:txBody>
      </p:sp>
    </p:spTree>
    <p:extLst>
      <p:ext uri="{BB962C8B-B14F-4D97-AF65-F5344CB8AC3E}">
        <p14:creationId xmlns:p14="http://schemas.microsoft.com/office/powerpoint/2010/main" val="3704919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a:defRPr/>
            </a:pPr>
            <a:fld id="{FD0BDFEE-B2D5-4C49-8C80-61DAAD049FC9}" type="slidenum">
              <a:rPr lang="es-ES_tradnl" smtClean="0"/>
              <a:pPr>
                <a:defRPr/>
              </a:pPr>
              <a:t>19</a:t>
            </a:fld>
            <a:endParaRPr lang="es-ES_tradnl"/>
          </a:p>
        </p:txBody>
      </p:sp>
    </p:spTree>
    <p:extLst>
      <p:ext uri="{BB962C8B-B14F-4D97-AF65-F5344CB8AC3E}">
        <p14:creationId xmlns:p14="http://schemas.microsoft.com/office/powerpoint/2010/main" val="529542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dirty="0" smtClean="0"/>
              <a:t>Haga clic para modificar el estilo de título del patrón</a:t>
            </a:r>
            <a:endParaRPr lang="es-ES_tradnl" dirty="0"/>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_tradnl"/>
          </a:p>
        </p:txBody>
      </p:sp>
      <p:sp>
        <p:nvSpPr>
          <p:cNvPr id="4" name="3 Marcador de fecha"/>
          <p:cNvSpPr>
            <a:spLocks noGrp="1"/>
          </p:cNvSpPr>
          <p:nvPr>
            <p:ph type="dt" sz="half" idx="10"/>
          </p:nvPr>
        </p:nvSpPr>
        <p:spPr>
          <a:xfrm>
            <a:off x="457200" y="6356350"/>
            <a:ext cx="2133600" cy="365125"/>
          </a:xfrm>
          <a:prstGeom prst="rect">
            <a:avLst/>
          </a:prstGeom>
        </p:spPr>
        <p:txBody>
          <a:bodyPr/>
          <a:lstStyle>
            <a:lvl1pPr>
              <a:defRPr/>
            </a:lvl1pPr>
          </a:lstStyle>
          <a:p>
            <a:pPr>
              <a:defRPr/>
            </a:pPr>
            <a:r>
              <a:rPr lang="es-ES_tradnl"/>
              <a:t>15.06.2009</a:t>
            </a:r>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lvl1pPr>
              <a:defRPr>
                <a:latin typeface="Arial" charset="0"/>
                <a:cs typeface="Arial" charset="0"/>
              </a:defRPr>
            </a:lvl1pPr>
          </a:lstStyle>
          <a:p>
            <a:pPr>
              <a:defRPr/>
            </a:pPr>
            <a:endParaRPr lang="es-ES_tradnl"/>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8389410-E072-41DA-B833-6E070DF251A5}" type="slidenum">
              <a:rPr lang="es-ES_tradnl"/>
              <a:pPr>
                <a:defRPr/>
              </a:pPr>
              <a:t>‹Nº›</a:t>
            </a:fld>
            <a:endParaRPr lang="es-ES_tradn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_tradnl"/>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3 Marcador de fecha"/>
          <p:cNvSpPr>
            <a:spLocks noGrp="1"/>
          </p:cNvSpPr>
          <p:nvPr>
            <p:ph type="dt" sz="half" idx="10"/>
          </p:nvPr>
        </p:nvSpPr>
        <p:spPr>
          <a:xfrm>
            <a:off x="457200" y="6356350"/>
            <a:ext cx="2133600" cy="365125"/>
          </a:xfrm>
          <a:prstGeom prst="rect">
            <a:avLst/>
          </a:prstGeom>
        </p:spPr>
        <p:txBody>
          <a:bodyPr/>
          <a:lstStyle>
            <a:lvl1pPr>
              <a:defRPr/>
            </a:lvl1pPr>
          </a:lstStyle>
          <a:p>
            <a:pPr>
              <a:defRPr/>
            </a:pPr>
            <a:r>
              <a:rPr lang="es-ES_tradnl"/>
              <a:t>15.06.2009</a:t>
            </a:r>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lvl1pPr>
              <a:defRPr>
                <a:latin typeface="Arial" charset="0"/>
                <a:cs typeface="Arial" charset="0"/>
              </a:defRPr>
            </a:lvl1pPr>
          </a:lstStyle>
          <a:p>
            <a:pPr>
              <a:defRPr/>
            </a:pPr>
            <a:endParaRPr lang="es-ES_tradnl"/>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E378BA9-1597-4318-BEC2-57A405564AA5}" type="slidenum">
              <a:rPr lang="es-ES_tradnl"/>
              <a:pPr>
                <a:defRPr/>
              </a:pPr>
              <a:t>‹Nº›</a:t>
            </a:fld>
            <a:endParaRPr lang="es-ES_trad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_tradnl"/>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3 Marcador de fecha"/>
          <p:cNvSpPr>
            <a:spLocks noGrp="1"/>
          </p:cNvSpPr>
          <p:nvPr>
            <p:ph type="dt" sz="half" idx="10"/>
          </p:nvPr>
        </p:nvSpPr>
        <p:spPr>
          <a:xfrm>
            <a:off x="457200" y="6356350"/>
            <a:ext cx="2133600" cy="365125"/>
          </a:xfrm>
          <a:prstGeom prst="rect">
            <a:avLst/>
          </a:prstGeom>
        </p:spPr>
        <p:txBody>
          <a:bodyPr/>
          <a:lstStyle>
            <a:lvl1pPr>
              <a:defRPr/>
            </a:lvl1pPr>
          </a:lstStyle>
          <a:p>
            <a:pPr>
              <a:defRPr/>
            </a:pPr>
            <a:r>
              <a:rPr lang="es-ES_tradnl"/>
              <a:t>15.06.2009</a:t>
            </a:r>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lvl1pPr>
              <a:defRPr>
                <a:latin typeface="Arial" charset="0"/>
                <a:cs typeface="Arial" charset="0"/>
              </a:defRPr>
            </a:lvl1pPr>
          </a:lstStyle>
          <a:p>
            <a:pPr>
              <a:defRPr/>
            </a:pPr>
            <a:endParaRPr lang="es-ES_tradnl"/>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8BDD50FE-3B0C-4954-9ADA-F188C624B746}" type="slidenum">
              <a:rPr lang="es-ES_tradnl"/>
              <a:pPr>
                <a:defRPr/>
              </a:pPr>
              <a:t>‹Nº›</a:t>
            </a:fld>
            <a:endParaRPr lang="es-ES_tradn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571472" y="274638"/>
            <a:ext cx="8215370" cy="1143000"/>
          </a:xfrm>
        </p:spPr>
        <p:txBody>
          <a:bodyPr/>
          <a:lstStyle>
            <a:lvl1pPr>
              <a:defRPr b="1"/>
            </a:lvl1pPr>
          </a:lstStyle>
          <a:p>
            <a:r>
              <a:rPr lang="es-ES" dirty="0" smtClean="0"/>
              <a:t>Haga clic para modificar el estilo de título del patrón</a:t>
            </a:r>
            <a:endParaRPr lang="es-ES_tradnl" dirty="0"/>
          </a:p>
        </p:txBody>
      </p:sp>
      <p:sp>
        <p:nvSpPr>
          <p:cNvPr id="3" name="2 Marcador de contenido"/>
          <p:cNvSpPr>
            <a:spLocks noGrp="1"/>
          </p:cNvSpPr>
          <p:nvPr>
            <p:ph idx="1"/>
          </p:nvPr>
        </p:nvSpPr>
        <p:spPr>
          <a:xfrm>
            <a:off x="571472" y="1600200"/>
            <a:ext cx="8229600" cy="45259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5 Marcador de número de diapositiva"/>
          <p:cNvSpPr>
            <a:spLocks noGrp="1"/>
          </p:cNvSpPr>
          <p:nvPr>
            <p:ph type="sldNum" sz="quarter" idx="10"/>
          </p:nvPr>
        </p:nvSpPr>
        <p:spPr>
          <a:xfrm>
            <a:off x="6553200" y="6356350"/>
            <a:ext cx="2133600" cy="365125"/>
          </a:xfrm>
          <a:prstGeom prst="rect">
            <a:avLst/>
          </a:prstGeom>
        </p:spPr>
        <p:txBody>
          <a:bodyPr/>
          <a:lstStyle>
            <a:lvl1pPr>
              <a:defRPr/>
            </a:lvl1pPr>
          </a:lstStyle>
          <a:p>
            <a:pPr>
              <a:defRPr/>
            </a:pPr>
            <a:fld id="{D467FC47-0A11-481E-B052-8A952467C244}" type="slidenum">
              <a:rPr lang="es-ES_tradnl"/>
              <a:pPr>
                <a:defRPr/>
              </a:pPr>
              <a:t>‹Nº›</a:t>
            </a:fld>
            <a:endParaRPr lang="es-ES_tradnl"/>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_tradnl"/>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a:xfrm>
            <a:off x="457200" y="6356350"/>
            <a:ext cx="2133600" cy="365125"/>
          </a:xfrm>
          <a:prstGeom prst="rect">
            <a:avLst/>
          </a:prstGeom>
        </p:spPr>
        <p:txBody>
          <a:bodyPr/>
          <a:lstStyle>
            <a:lvl1pPr>
              <a:defRPr/>
            </a:lvl1pPr>
          </a:lstStyle>
          <a:p>
            <a:pPr>
              <a:defRPr/>
            </a:pPr>
            <a:r>
              <a:rPr lang="es-ES_tradnl"/>
              <a:t>15.06.2009</a:t>
            </a:r>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lvl1pPr>
              <a:defRPr>
                <a:latin typeface="Arial" charset="0"/>
                <a:cs typeface="Arial" charset="0"/>
              </a:defRPr>
            </a:lvl1pPr>
          </a:lstStyle>
          <a:p>
            <a:pPr>
              <a:defRPr/>
            </a:pPr>
            <a:endParaRPr lang="es-ES_tradnl"/>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C4F66AA-B089-4903-8A32-472A40179771}" type="slidenum">
              <a:rPr lang="es-ES_tradnl"/>
              <a:pPr>
                <a:defRPr/>
              </a:pPr>
              <a:t>‹Nº›</a:t>
            </a:fld>
            <a:endParaRPr lang="es-ES_tradnl"/>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_tradnl"/>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5" name="3 Marcador de fecha"/>
          <p:cNvSpPr>
            <a:spLocks noGrp="1"/>
          </p:cNvSpPr>
          <p:nvPr>
            <p:ph type="dt" sz="half" idx="10"/>
          </p:nvPr>
        </p:nvSpPr>
        <p:spPr>
          <a:xfrm>
            <a:off x="457200" y="6356350"/>
            <a:ext cx="2133600" cy="365125"/>
          </a:xfrm>
          <a:prstGeom prst="rect">
            <a:avLst/>
          </a:prstGeom>
        </p:spPr>
        <p:txBody>
          <a:bodyPr/>
          <a:lstStyle>
            <a:lvl1pPr>
              <a:defRPr/>
            </a:lvl1pPr>
          </a:lstStyle>
          <a:p>
            <a:pPr>
              <a:defRPr/>
            </a:pPr>
            <a:r>
              <a:rPr lang="es-ES_tradnl"/>
              <a:t>15.06.2009</a:t>
            </a:r>
          </a:p>
        </p:txBody>
      </p:sp>
      <p:sp>
        <p:nvSpPr>
          <p:cNvPr id="6" name="4 Marcador de pie de página"/>
          <p:cNvSpPr>
            <a:spLocks noGrp="1"/>
          </p:cNvSpPr>
          <p:nvPr>
            <p:ph type="ftr" sz="quarter" idx="11"/>
          </p:nvPr>
        </p:nvSpPr>
        <p:spPr>
          <a:xfrm>
            <a:off x="3124200" y="6356350"/>
            <a:ext cx="2895600" cy="365125"/>
          </a:xfrm>
          <a:prstGeom prst="rect">
            <a:avLst/>
          </a:prstGeom>
        </p:spPr>
        <p:txBody>
          <a:bodyPr/>
          <a:lstStyle>
            <a:lvl1pPr>
              <a:defRPr>
                <a:latin typeface="Arial" charset="0"/>
                <a:cs typeface="Arial" charset="0"/>
              </a:defRPr>
            </a:lvl1pPr>
          </a:lstStyle>
          <a:p>
            <a:pPr>
              <a:defRPr/>
            </a:pPr>
            <a:endParaRPr lang="es-ES_tradnl"/>
          </a:p>
        </p:txBody>
      </p:sp>
      <p:sp>
        <p:nvSpPr>
          <p:cNvPr id="7"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C093EF5-7783-4F5B-9B40-25023DC19454}" type="slidenum">
              <a:rPr lang="es-ES_tradnl"/>
              <a:pPr>
                <a:defRPr/>
              </a:pPr>
              <a:t>‹Nº›</a:t>
            </a:fld>
            <a:endParaRPr lang="es-ES_tradnl"/>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_tradnl"/>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7" name="3 Marcador de fecha"/>
          <p:cNvSpPr>
            <a:spLocks noGrp="1"/>
          </p:cNvSpPr>
          <p:nvPr>
            <p:ph type="dt" sz="half" idx="10"/>
          </p:nvPr>
        </p:nvSpPr>
        <p:spPr>
          <a:xfrm>
            <a:off x="457200" y="6356350"/>
            <a:ext cx="2133600" cy="365125"/>
          </a:xfrm>
          <a:prstGeom prst="rect">
            <a:avLst/>
          </a:prstGeom>
        </p:spPr>
        <p:txBody>
          <a:bodyPr/>
          <a:lstStyle>
            <a:lvl1pPr>
              <a:defRPr/>
            </a:lvl1pPr>
          </a:lstStyle>
          <a:p>
            <a:pPr>
              <a:defRPr/>
            </a:pPr>
            <a:r>
              <a:rPr lang="es-ES_tradnl"/>
              <a:t>15.06.2009</a:t>
            </a:r>
          </a:p>
        </p:txBody>
      </p:sp>
      <p:sp>
        <p:nvSpPr>
          <p:cNvPr id="8" name="4 Marcador de pie de página"/>
          <p:cNvSpPr>
            <a:spLocks noGrp="1"/>
          </p:cNvSpPr>
          <p:nvPr>
            <p:ph type="ftr" sz="quarter" idx="11"/>
          </p:nvPr>
        </p:nvSpPr>
        <p:spPr>
          <a:xfrm>
            <a:off x="3124200" y="6356350"/>
            <a:ext cx="2895600" cy="365125"/>
          </a:xfrm>
          <a:prstGeom prst="rect">
            <a:avLst/>
          </a:prstGeom>
        </p:spPr>
        <p:txBody>
          <a:bodyPr/>
          <a:lstStyle>
            <a:lvl1pPr>
              <a:defRPr>
                <a:latin typeface="Arial" charset="0"/>
                <a:cs typeface="Arial" charset="0"/>
              </a:defRPr>
            </a:lvl1pPr>
          </a:lstStyle>
          <a:p>
            <a:pPr>
              <a:defRPr/>
            </a:pPr>
            <a:endParaRPr lang="es-ES_tradnl"/>
          </a:p>
        </p:txBody>
      </p:sp>
      <p:sp>
        <p:nvSpPr>
          <p:cNvPr id="9"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8A38F2C6-7C46-4EE4-87CC-8177C1C0E7EA}" type="slidenum">
              <a:rPr lang="es-ES_tradnl"/>
              <a:pPr>
                <a:defRPr/>
              </a:pPr>
              <a:t>‹Nº›</a:t>
            </a:fld>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_tradnl"/>
          </a:p>
        </p:txBody>
      </p:sp>
      <p:sp>
        <p:nvSpPr>
          <p:cNvPr id="3" name="3 Marcador de fecha"/>
          <p:cNvSpPr>
            <a:spLocks noGrp="1"/>
          </p:cNvSpPr>
          <p:nvPr>
            <p:ph type="dt" sz="half" idx="10"/>
          </p:nvPr>
        </p:nvSpPr>
        <p:spPr>
          <a:xfrm>
            <a:off x="457200" y="6356350"/>
            <a:ext cx="2133600" cy="365125"/>
          </a:xfrm>
          <a:prstGeom prst="rect">
            <a:avLst/>
          </a:prstGeom>
        </p:spPr>
        <p:txBody>
          <a:bodyPr/>
          <a:lstStyle>
            <a:lvl1pPr>
              <a:defRPr/>
            </a:lvl1pPr>
          </a:lstStyle>
          <a:p>
            <a:pPr>
              <a:defRPr/>
            </a:pPr>
            <a:r>
              <a:rPr lang="es-ES_tradnl"/>
              <a:t>15.06.2009</a:t>
            </a:r>
          </a:p>
        </p:txBody>
      </p:sp>
      <p:sp>
        <p:nvSpPr>
          <p:cNvPr id="4" name="4 Marcador de pie de página"/>
          <p:cNvSpPr>
            <a:spLocks noGrp="1"/>
          </p:cNvSpPr>
          <p:nvPr>
            <p:ph type="ftr" sz="quarter" idx="11"/>
          </p:nvPr>
        </p:nvSpPr>
        <p:spPr>
          <a:xfrm>
            <a:off x="3124200" y="6356350"/>
            <a:ext cx="2895600" cy="365125"/>
          </a:xfrm>
          <a:prstGeom prst="rect">
            <a:avLst/>
          </a:prstGeom>
        </p:spPr>
        <p:txBody>
          <a:bodyPr/>
          <a:lstStyle>
            <a:lvl1pPr>
              <a:defRPr>
                <a:latin typeface="Arial" charset="0"/>
                <a:cs typeface="Arial" charset="0"/>
              </a:defRPr>
            </a:lvl1pPr>
          </a:lstStyle>
          <a:p>
            <a:pPr>
              <a:defRPr/>
            </a:pPr>
            <a:endParaRPr lang="es-ES_tradnl"/>
          </a:p>
        </p:txBody>
      </p:sp>
      <p:sp>
        <p:nvSpPr>
          <p:cNvPr id="5"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C3C1151-B146-43A1-AFB5-1664DFC24B90}" type="slidenum">
              <a:rPr lang="es-ES_tradnl"/>
              <a:pPr>
                <a:defRPr/>
              </a:pPr>
              <a:t>‹Nº›</a:t>
            </a:fld>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a:xfrm>
            <a:off x="457200" y="6356350"/>
            <a:ext cx="2133600" cy="365125"/>
          </a:xfrm>
          <a:prstGeom prst="rect">
            <a:avLst/>
          </a:prstGeom>
        </p:spPr>
        <p:txBody>
          <a:bodyPr/>
          <a:lstStyle>
            <a:lvl1pPr>
              <a:defRPr/>
            </a:lvl1pPr>
          </a:lstStyle>
          <a:p>
            <a:pPr>
              <a:defRPr/>
            </a:pPr>
            <a:r>
              <a:rPr lang="es-ES_tradnl"/>
              <a:t>15.06.2009</a:t>
            </a:r>
          </a:p>
        </p:txBody>
      </p:sp>
      <p:sp>
        <p:nvSpPr>
          <p:cNvPr id="3" name="4 Marcador de pie de página"/>
          <p:cNvSpPr>
            <a:spLocks noGrp="1"/>
          </p:cNvSpPr>
          <p:nvPr>
            <p:ph type="ftr" sz="quarter" idx="11"/>
          </p:nvPr>
        </p:nvSpPr>
        <p:spPr>
          <a:xfrm>
            <a:off x="3124200" y="6356350"/>
            <a:ext cx="2895600" cy="365125"/>
          </a:xfrm>
          <a:prstGeom prst="rect">
            <a:avLst/>
          </a:prstGeom>
        </p:spPr>
        <p:txBody>
          <a:bodyPr/>
          <a:lstStyle>
            <a:lvl1pPr>
              <a:defRPr>
                <a:latin typeface="Arial" charset="0"/>
                <a:cs typeface="Arial" charset="0"/>
              </a:defRPr>
            </a:lvl1pPr>
          </a:lstStyle>
          <a:p>
            <a:pPr>
              <a:defRPr/>
            </a:pPr>
            <a:endParaRPr lang="es-ES_tradnl"/>
          </a:p>
        </p:txBody>
      </p:sp>
      <p:sp>
        <p:nvSpPr>
          <p:cNvPr id="4"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0A2A7EF2-6D34-43D9-AA5C-75BECFF67489}" type="slidenum">
              <a:rPr lang="es-ES_tradnl"/>
              <a:pPr>
                <a:defRPr/>
              </a:pPr>
              <a:t>‹Nº›</a:t>
            </a:fld>
            <a:endParaRPr lang="es-ES_trad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_tradnl"/>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a:xfrm>
            <a:off x="457200" y="6356350"/>
            <a:ext cx="2133600" cy="365125"/>
          </a:xfrm>
          <a:prstGeom prst="rect">
            <a:avLst/>
          </a:prstGeom>
        </p:spPr>
        <p:txBody>
          <a:bodyPr/>
          <a:lstStyle>
            <a:lvl1pPr>
              <a:defRPr/>
            </a:lvl1pPr>
          </a:lstStyle>
          <a:p>
            <a:pPr>
              <a:defRPr/>
            </a:pPr>
            <a:r>
              <a:rPr lang="es-ES_tradnl"/>
              <a:t>15.06.2009</a:t>
            </a:r>
          </a:p>
        </p:txBody>
      </p:sp>
      <p:sp>
        <p:nvSpPr>
          <p:cNvPr id="6" name="4 Marcador de pie de página"/>
          <p:cNvSpPr>
            <a:spLocks noGrp="1"/>
          </p:cNvSpPr>
          <p:nvPr>
            <p:ph type="ftr" sz="quarter" idx="11"/>
          </p:nvPr>
        </p:nvSpPr>
        <p:spPr>
          <a:xfrm>
            <a:off x="3124200" y="6356350"/>
            <a:ext cx="2895600" cy="365125"/>
          </a:xfrm>
          <a:prstGeom prst="rect">
            <a:avLst/>
          </a:prstGeom>
        </p:spPr>
        <p:txBody>
          <a:bodyPr/>
          <a:lstStyle>
            <a:lvl1pPr>
              <a:defRPr>
                <a:latin typeface="Arial" charset="0"/>
                <a:cs typeface="Arial" charset="0"/>
              </a:defRPr>
            </a:lvl1pPr>
          </a:lstStyle>
          <a:p>
            <a:pPr>
              <a:defRPr/>
            </a:pPr>
            <a:endParaRPr lang="es-ES_tradnl"/>
          </a:p>
        </p:txBody>
      </p:sp>
      <p:sp>
        <p:nvSpPr>
          <p:cNvPr id="7"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0008C5E3-F863-49F2-9D54-A50D08415E02}" type="slidenum">
              <a:rPr lang="es-ES_tradnl"/>
              <a:pPr>
                <a:defRPr/>
              </a:pPr>
              <a:t>‹Nº›</a:t>
            </a:fld>
            <a:endParaRPr lang="es-ES_trad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_tradnl"/>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a:xfrm>
            <a:off x="457200" y="6356350"/>
            <a:ext cx="2133600" cy="365125"/>
          </a:xfrm>
          <a:prstGeom prst="rect">
            <a:avLst/>
          </a:prstGeom>
        </p:spPr>
        <p:txBody>
          <a:bodyPr/>
          <a:lstStyle>
            <a:lvl1pPr>
              <a:defRPr/>
            </a:lvl1pPr>
          </a:lstStyle>
          <a:p>
            <a:pPr>
              <a:defRPr/>
            </a:pPr>
            <a:r>
              <a:rPr lang="es-ES_tradnl"/>
              <a:t>15.06.2009</a:t>
            </a:r>
          </a:p>
        </p:txBody>
      </p:sp>
      <p:sp>
        <p:nvSpPr>
          <p:cNvPr id="6" name="4 Marcador de pie de página"/>
          <p:cNvSpPr>
            <a:spLocks noGrp="1"/>
          </p:cNvSpPr>
          <p:nvPr>
            <p:ph type="ftr" sz="quarter" idx="11"/>
          </p:nvPr>
        </p:nvSpPr>
        <p:spPr>
          <a:xfrm>
            <a:off x="3124200" y="6356350"/>
            <a:ext cx="2895600" cy="365125"/>
          </a:xfrm>
          <a:prstGeom prst="rect">
            <a:avLst/>
          </a:prstGeom>
        </p:spPr>
        <p:txBody>
          <a:bodyPr/>
          <a:lstStyle>
            <a:lvl1pPr>
              <a:defRPr>
                <a:latin typeface="Arial" charset="0"/>
                <a:cs typeface="Arial" charset="0"/>
              </a:defRPr>
            </a:lvl1pPr>
          </a:lstStyle>
          <a:p>
            <a:pPr>
              <a:defRPr/>
            </a:pPr>
            <a:endParaRPr lang="es-ES_tradnl"/>
          </a:p>
        </p:txBody>
      </p:sp>
      <p:sp>
        <p:nvSpPr>
          <p:cNvPr id="7" name="5 Marcador de número de diapositiva"/>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0A79622-0862-46E3-9F56-3BAA139ED990}" type="slidenum">
              <a:rPr lang="es-ES_tradnl"/>
              <a:pPr>
                <a:defRPr/>
              </a:pPr>
              <a:t>‹Nº›</a:t>
            </a:fld>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www.deustotech.eu/"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1 Marcador de título"/>
          <p:cNvSpPr>
            <a:spLocks noGrp="1"/>
          </p:cNvSpPr>
          <p:nvPr>
            <p:ph type="title"/>
          </p:nvPr>
        </p:nvSpPr>
        <p:spPr bwMode="auto">
          <a:xfrm>
            <a:off x="1000125" y="274638"/>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smtClean="0"/>
              <a:t>Haga clic para modificar el estilo de título del patrón</a:t>
            </a:r>
          </a:p>
        </p:txBody>
      </p:sp>
      <p:sp>
        <p:nvSpPr>
          <p:cNvPr id="3075" name="2 Marcador de texto"/>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9" name="4 Marcador de número de diapositiva"/>
          <p:cNvSpPr txBox="1">
            <a:spLocks/>
          </p:cNvSpPr>
          <p:nvPr userDrawn="1"/>
        </p:nvSpPr>
        <p:spPr>
          <a:xfrm>
            <a:off x="3124200" y="6356350"/>
            <a:ext cx="2895600" cy="365125"/>
          </a:xfrm>
          <a:prstGeom prst="rect">
            <a:avLst/>
          </a:prstGeom>
        </p:spPr>
        <p:txBody>
          <a:bodyPr/>
          <a:lstStyle/>
          <a:p>
            <a:pPr algn="ctr" fontAlgn="auto">
              <a:spcBef>
                <a:spcPts val="0"/>
              </a:spcBef>
              <a:spcAft>
                <a:spcPts val="0"/>
              </a:spcAft>
              <a:defRPr/>
            </a:pPr>
            <a:fld id="{D9B818C4-B0D0-4DE9-8027-AB3EC151D01A}" type="slidenum">
              <a:rPr lang="es-ES" sz="1200">
                <a:solidFill>
                  <a:schemeClr val="tx1">
                    <a:tint val="75000"/>
                  </a:schemeClr>
                </a:solidFill>
                <a:latin typeface="+mn-lt"/>
                <a:cs typeface="+mn-cs"/>
              </a:rPr>
              <a:pPr algn="ctr" fontAlgn="auto">
                <a:spcBef>
                  <a:spcPts val="0"/>
                </a:spcBef>
                <a:spcAft>
                  <a:spcPts val="0"/>
                </a:spcAft>
                <a:defRPr/>
              </a:pPr>
              <a:t>‹Nº›</a:t>
            </a:fld>
            <a:endParaRPr lang="es-ES" sz="1200" dirty="0">
              <a:solidFill>
                <a:schemeClr val="tx1">
                  <a:tint val="75000"/>
                </a:schemeClr>
              </a:solidFill>
              <a:latin typeface="+mn-lt"/>
              <a:cs typeface="+mn-cs"/>
            </a:endParaRPr>
          </a:p>
        </p:txBody>
      </p:sp>
      <p:pic>
        <p:nvPicPr>
          <p:cNvPr id="7" name="12 Imagen" descr="UD colorrr.tif"/>
          <p:cNvPicPr>
            <a:picLocks noChangeAspect="1"/>
          </p:cNvPicPr>
          <p:nvPr userDrawn="1"/>
        </p:nvPicPr>
        <p:blipFill>
          <a:blip r:embed="rId13" cstate="print"/>
          <a:srcRect/>
          <a:stretch>
            <a:fillRect/>
          </a:stretch>
        </p:blipFill>
        <p:spPr bwMode="auto">
          <a:xfrm>
            <a:off x="7786688" y="5915025"/>
            <a:ext cx="1357312" cy="942975"/>
          </a:xfrm>
          <a:prstGeom prst="rect">
            <a:avLst/>
          </a:prstGeom>
          <a:noFill/>
          <a:ln w="9525">
            <a:noFill/>
            <a:miter lim="800000"/>
            <a:headEnd/>
            <a:tailEnd/>
          </a:ln>
        </p:spPr>
      </p:pic>
      <p:pic>
        <p:nvPicPr>
          <p:cNvPr id="10" name="Picture 3" descr="D:\Deusto\Docs\logos\Nuevo_logo_Deustotech.jpg">
            <a:hlinkClick r:id="rId14"/>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35496" y="6165304"/>
            <a:ext cx="1995054" cy="66501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hf sldNum="0" hdr="0" ftr="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hyperlink" Target="http://www.morelab.deusto.es/" TargetMode="External"/><Relationship Id="rId7" Type="http://schemas.openxmlformats.org/officeDocument/2006/relationships/hyperlink" Target="http://www.deustotech.e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paginaspersonales.deusto.es/dipina" TargetMode="External"/><Relationship Id="rId5" Type="http://schemas.openxmlformats.org/officeDocument/2006/relationships/hyperlink" Target="mailto:dipina@deusto.es" TargetMode="External"/><Relationship Id="rId4" Type="http://schemas.openxmlformats.org/officeDocument/2006/relationships/image" Target="../media/image3.jpeg"/><Relationship Id="rId9" Type="http://schemas.openxmlformats.org/officeDocument/2006/relationships/image" Target="../media/image5.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slideshare.net/mok/towards-smart-city-making-government-data-work-with-big-data-analysis-53176591"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slideshare.net/IIG_HES/mining-in-the-middle-of-the-city-the-needs-of-big-data-for-smart-citie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iescities.eu/"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play.google.com/store/search?q=IESCities&amp;c=apps" TargetMode="External"/><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blogs.cisco.com/news/how-the-internet-of-everything-will-change-the-worldfor-the-better-infographic/"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www.cisco.com/web/about/ac79/docs/innov/IoT_IBSG_0411FINAL.pdf"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hyperlink" Target="https://iescities.com/IESCities/swagger/" TargetMode="External"/><Relationship Id="rId2" Type="http://schemas.openxmlformats.org/officeDocument/2006/relationships/hyperlink" Target="http://iescities.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emf"/><Relationship Id="rId3" Type="http://schemas.openxmlformats.org/officeDocument/2006/relationships/image" Target="../media/image27.png"/><Relationship Id="rId7" Type="http://schemas.openxmlformats.org/officeDocument/2006/relationships/image" Target="../media/image31.emf"/><Relationship Id="rId12" Type="http://schemas.openxmlformats.org/officeDocument/2006/relationships/image" Target="../media/image36.emf"/><Relationship Id="rId2" Type="http://schemas.openxmlformats.org/officeDocument/2006/relationships/notesSlide" Target="../notesSlides/notesSlide10.xml"/><Relationship Id="rId16" Type="http://schemas.openxmlformats.org/officeDocument/2006/relationships/hyperlink" Target="http://welive.eu/" TargetMode="External"/><Relationship Id="rId1" Type="http://schemas.openxmlformats.org/officeDocument/2006/relationships/slideLayout" Target="../slideLayouts/slideLayout2.xml"/><Relationship Id="rId6" Type="http://schemas.openxmlformats.org/officeDocument/2006/relationships/image" Target="../media/image30.emf"/><Relationship Id="rId11" Type="http://schemas.openxmlformats.org/officeDocument/2006/relationships/image" Target="../media/image35.emf"/><Relationship Id="rId5" Type="http://schemas.openxmlformats.org/officeDocument/2006/relationships/image" Target="../media/image29.emf"/><Relationship Id="rId15" Type="http://schemas.openxmlformats.org/officeDocument/2006/relationships/image" Target="../media/image39.png"/><Relationship Id="rId10" Type="http://schemas.openxmlformats.org/officeDocument/2006/relationships/image" Target="../media/image34.emf"/><Relationship Id="rId4" Type="http://schemas.openxmlformats.org/officeDocument/2006/relationships/image" Target="../media/image28.emf"/><Relationship Id="rId9" Type="http://schemas.openxmlformats.org/officeDocument/2006/relationships/image" Target="../media/image33.emf"/><Relationship Id="rId1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cid:ii_14fcc3f8437b9d4d"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ev.welive.eu/dev/swagger" TargetMode="External"/><Relationship Id="rId2" Type="http://schemas.openxmlformats.org/officeDocument/2006/relationships/hyperlink" Target="http://apps.morelab.deusto.es/od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nesta.org.uk/blog/eleven-trends-watch-digital-social-innova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hyperlink" Target="http://www.nesta.org.uk/blog/digital-social-innovation-ground-policy-making" TargetMode="Externa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ipavement.com/e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hyperlink" Target="http://www.mobilepaymentstoday.com/articles/taking-stock-of-apples-ibeacon/" TargetMode="External"/><Relationship Id="rId4" Type="http://schemas.openxmlformats.org/officeDocument/2006/relationships/image" Target="../media/image45.jpeg"/></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morelab.deusto.e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morelab.deusto.es/" TargetMode="Externa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hyperlink" Target="github.com/OscarPDR/labman_ud" TargetMode="Externa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hyperlink" Target="http://apps.morelab.deusto.es/eu_elections" TargetMode="External"/><Relationship Id="rId7" Type="http://schemas.openxmlformats.org/officeDocument/2006/relationships/hyperlink" Target="http://apps.morelab.deusto.es/intellidata/" TargetMode="External"/><Relationship Id="rId2" Type="http://schemas.openxmlformats.org/officeDocument/2006/relationships/hyperlink" Target="http://apps.morelab.deusto.es/euwomen/" TargetMode="External"/><Relationship Id="rId1" Type="http://schemas.openxmlformats.org/officeDocument/2006/relationships/slideLayout" Target="../slideLayouts/slideLayout2.xml"/><Relationship Id="rId6" Type="http://schemas.openxmlformats.org/officeDocument/2006/relationships/hyperlink" Target="http://eu.dbpedia.org/" TargetMode="External"/><Relationship Id="rId5" Type="http://schemas.openxmlformats.org/officeDocument/2006/relationships/hyperlink" Target="http://apps.morelab.deusto.es/teseo" TargetMode="External"/><Relationship Id="rId4" Type="http://schemas.openxmlformats.org/officeDocument/2006/relationships/hyperlink" Target="https://www.educacion.gob.es/teseo/irGestionarConsulta.do"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apps.morelab.deusto.es/teseo/theses_gender_distributi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ec.europa.eu/digital-agenda/en/collective-awareness-platforms-sustainability-and-social-innovatio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www.morelab.deusto.es/charts/funding/total_incomes_by_scope/"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apps.morelab.deusto.es/intellidata/global/geodataviz/"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apps.morelab.deusto.es/eu_elections/interacciones_en_twitter/"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helheim.deusto.es/linkedstats/"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ckan.linkeddata.es/dataset/morelab" TargetMode="External"/><Relationship Id="rId3" Type="http://schemas.openxmlformats.org/officeDocument/2006/relationships/hyperlink" Target="http://www.morelab.deusto.es/imhotep/" TargetMode="External"/><Relationship Id="rId7" Type="http://schemas.openxmlformats.org/officeDocument/2006/relationships/hyperlink" Target="https://github.com/OscarPDR/labman_ud"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code.google.com/p/zxing/" TargetMode="External"/><Relationship Id="rId5" Type="http://schemas.openxmlformats.org/officeDocument/2006/relationships/hyperlink" Target="http://code.google.com/p/otsopack/" TargetMode="External"/><Relationship Id="rId10" Type="http://schemas.openxmlformats.org/officeDocument/2006/relationships/hyperlink" Target="http://opendataday.deusto.es/" TargetMode="External"/><Relationship Id="rId4" Type="http://schemas.openxmlformats.org/officeDocument/2006/relationships/hyperlink" Target="https://www.weblab.deusto.es/web/" TargetMode="External"/><Relationship Id="rId9" Type="http://schemas.openxmlformats.org/officeDocument/2006/relationships/hyperlink" Target="http://lod-cloud.net/"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t.co/oF5WTCmYi3" TargetMode="External"/><Relationship Id="rId2" Type="http://schemas.openxmlformats.org/officeDocument/2006/relationships/hyperlink" Target="https://t.co/PVw7dl9tAg"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hyperlink" Target="http://www.morelab.deusto.es/" TargetMode="External"/><Relationship Id="rId7" Type="http://schemas.openxmlformats.org/officeDocument/2006/relationships/hyperlink" Target="http://www.deustotech.eu/"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paginaspersonales.deusto.es/dipina" TargetMode="External"/><Relationship Id="rId5" Type="http://schemas.openxmlformats.org/officeDocument/2006/relationships/hyperlink" Target="mailto:dipina@deusto.es" TargetMode="External"/><Relationship Id="rId4" Type="http://schemas.openxmlformats.org/officeDocument/2006/relationships/image" Target="../media/image3.jpeg"/><Relationship Id="rId9"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hyperlink" Target="http://linkeddata.or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hyperlink" Target="http://www4.wiwiss.fu-berlin.de/bizer/pub/lod-datasets_2009-03-05.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itunews.itu.int/en/5215-What-is-a-smart-sustainable-city.note.aspx"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who.int/ageing/age_friendly_cities_network/e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5429250"/>
            <a:ext cx="9144000" cy="142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_tradnl"/>
          </a:p>
        </p:txBody>
      </p:sp>
      <p:sp>
        <p:nvSpPr>
          <p:cNvPr id="2" name="AutoShape 2" descr="data:image/jpeg;base64,/9j/4AAQSkZJRgABAQAAAQABAAD/2wCEAAkGBwgREBQUEAgSFBQWFhwXFhYXFhgWGBggGSAXHB0dHR0cHSklHBwlHBwZITEkJSotLjMvJB8zODQsOyktLiwBCgoKDg0OGxAQGzQmICYsNDQ3LzU0NCw0Nzc0NDQsNDQ0LywsLDQsLCwsLywsLCwsLCwsLCwsLCwsLCwsLiwsLP/AABEIAEcBJgMBEQACEQEDEQH/xAAbAAEAAwEBAQEAAAAAAAAAAAAAAwUGBAECB//EAD0QAAIBAwIEAwUFBwEJAAAAAAECAwAEEQUSBhMhMUFRYRQiMnGBB0KRobEVIzM0c8HwgiQlQ1JTkrLC8f/EABkBAQADAQEAAAAAAAAAAAAAAAACAwQBBf/EADIRAAICAQIEBAQGAgMBAAAAAAABAgMRBCESEzFRQWFx8CIyM4EUI6HB0eFSsSQ0kQX/2gAMAwEAAhEDEQA/AP2yuAUAoBQCgFAKAUAoBQCgFAKAUAoBQCgFAKAUAoBQCgFAKAUAoBQCgFAKAUAoBQCgFAKA8oBQCgOLUNWsIP4t0qnGQucufko6mrIVTn8qK52wh8zKrSuLbKQuJZBFh2CFgyKVGMElgAG69qts00ljh3Kq9TGTfFsaFHUgEMCD2I6g1nwaVue5rgFAKAUAoBQCgFAKAUAoBQCgFAKAUAoBQCgFAKAUAoBQCgFAKAUAoBQCgPKAUBRXd9NO7xwTqiRg733bWfHQqh67VB6M+Dg9B51ojBQScllv37RnlNzbUX09+2VFrdKoja1tArKN0jEkCTcG944y7D3Thj7vqavlHOVN+/fgUqWMOC9/7+5mpuJL61lktpYuaJJFlJiBRiWwxGDnOegxWpURsipx2wsbmSWolXJwlvl52NPpl1G7yNZgwyBwPZipUdstzU+5k594Y8O/ask44SVm67/wa65qTbr2fb+V+5qNMv45k3BSrA7XQ90Ydwf1B8Rg1knBweDXCamsnVUCYzQCgFAKAZoBQCgFAKAUAoBQEMd5bM7ItwhdPiUEFlz5jwqTjJLLWxFSTeE9yaokhQEVzcwRKXkmVFHdmIAH1NdjFyeEclJRWWSI6kAhgQRkEdjR7HT2uAhS7tjI0YnUyKAWQEbgD2yPCpcLxnwI8SzjxJqiSFAKAUAoDx3RQSzAADJJ6AAeNdSyG8EVleW0yB4p1dDnDKcg46H867KLi8SRGMlJZiyaokhQCgFAV+u3EqQHlth3IjQ+Rchc/TOfpVlSTlv0RXa2o7dTKatJOiCD2e3Xk45aO4ActkIhbI3ZCsxAxnAB79dlaTfHl7+2zHY2lwYW3tI5rq3f/aCRZ/u06cyYtsebHMR8n4e4APQY6eNTjL5eu/l26EZR+Z7beffqV1xqFnDfcuSIl98RQRqGjU7EA2kEPg9sDIIxVsa5TqyvMqlZGNuH5EHF+o31vepciEIZB3VjiRVCgjPQjOcEdwQKlpq4zqcOxDU2Thap9zaaXdwc6KSC2aOKUco5xhjgujDr4e+pPqPKsFkXwuMnlrf9jfXJcSlFYT2/dHbxqzDT7khiDyz1HQ9xVel3uj6lmq2ql6H3wgzGwtiWJJiXqeppqdrpeo029Mc9il1WSQa7agOcG3ORk47y+FX1pfhZPzKbG/xUV5FndcY6FFv33mDG/LK4O4keQ8R61VHSWyxhdS2WqqjnLOnReINMvVfkXGdvRgQVYZ8cHw9ahbROp/EiVV8LflZQ8H6lw5bRxwW95KwmkYoZFPVhgEZwAPD8fWtOprum3OaWxn09lMEoxb3NRqupWltE0s0m1Fxk4z36dqx11yslwx6muyyNceKXQr9T4t0a32cy5O51DKiqWfB7EqO2fWrYaWyeeFdCueprhjiZPo/EOl3SM0FznZ8SkFWX1Knrio2UTraUkSrvhYsxZXS8ecPKqMbwkPkgBSSACVyw8BkHvVq0VzbWOhV+MpwnnqJePOHlYr7WxwcFlRig/wBWKLRXYzgPWU56nl1FozarA5upfaeRmNB/DKHmdT07/F0z4CkXYqJLHw5ElW74vPxYJdT410G3lMUl2Sw+LapYD0JHjUYaS2ceJI7PV1QlwtlLwxfWjapqEy3CmLlK+/Pu4GCTn0rRfCSori1vkponF3TlnYs2+0DhwNj2tiM43CNtv44qn8DdjOC38bT3Lu81fT4oOfJdKIsZDZzuz2x5k1RGqcpcCW5dK2EY8bexiuL+LdGu9PnSG5O/CkKylSfeXtnvW/Taayu2LkjFqNTXZU1Fm20X+Wh/pr+grBb879TdX8iKzVeM9CtpDHLdnePiCqX2/Mjsatr0ls48SRTPV1QeGyp4du7ebWLuSKYOjQxEMOx91Kuui46aMZd2V0yUtRJrsiyveOdAidkN0zFejFEZ1H1HSqo6O6SzgslrKovGS8sby2mjWSKYOjdmB6f/AGs8oODxLqXxnGazF7Ga+06R1sQVcg86PqCR/wA3lWvQrNv2Zm1rxV90WeqcSaVaKgnucMyghQCzEeeB4VTXp7LM8KLJ3114Ume6HxPpN4xWC4yyjJVlKtjzwfClunsqWZI7VqK7HiLKfjXXNFZWtZNTdCSOaIkMh2jqVJHw56Zq/S02J8xRz2zsU6m6t/luRb6ZrGiiz5sEo9niXqFHVQvgV75qiyq12cMurLa7a+XxR6I47vjvh6Pbm9JyA3uqWxnqN2Ox9KnHRXS8CEtZSvEv7K7t5o1kilDowyrDsf8AD0rPKDi+F9TRGSksonqJI8oCl4ng3i3BOFM6hjgHuHA6Hp3xV9EscT8ii+OeH1Pz/ja9W2ueTJZLcBdkqvKz7ui4wSpGR07V6WlhzIcSePDY83Vz5c+FrPjuQXV2DayztpVqROytIoeXfncwBHvdBuDdqlGP5ihxPb0Iyl+W58K39SW1tLC4ntpJI5VedCQqRq8KCPKgYbJPRfzqMpThGSXRfZ7klCFkoyfVr1QuhYXNvDzGu9r3BRQIYwwbCjJI7jBAx6HyrseKE3jHTuJcE4LOevY1FpYSpbWgW9dgJ4xGpwBtViSenclRn0rHKxOc8rwZrjW1CGH4r3/4XPG4/wB3XP8ATP8AaqdL9aPqXar6MvQ94MYHT7bB/wCEtNSvzpep3TfRj6FJqRB1+2A+7bnPp1kP9xV9f/Ul6lFm+qj6EHBNlbPf6hI0Ks6SgISM7d2/OPXoKlqpyVNcU+qI6aEXbOTXiTW8KR69IEG0PbbmA6AnoM/lXG+LSLPc6ljVtLsZOwsXbRUnj/iW1wZFPjj3M/ng/Stk541Lg+klgyxhnT8a6p5NJxNeLqEmn20Z92bE8uPBB4fk/wBQKy0Q5MbJvw2RpvnznCC8d2cPDV3qXtt9LDoyzuJdm4yiMxqCwAAKnoQB+FTvjDlwjKWNu2SuiU+ZOSjnf0LGHT9Ye/a6k0pbdDbukgEgk3HDdegHX4R28Krc61Vy1LLz2wWqFjt5jjhYPn7MNIs209nMQLzF1ZiASAPdAHkPH5019slcl4I5oao8pvxZBpt3qOkRci70vm2u4/v48H4j99fH6/LrUpxhqZccJYl2IwlPTR4JxzHuSatdIdYgki6j2AsmPH+ORXK4/wDGlF/5fwdskvxEZL/H+Tr+yy0tzYmQoGeWR+YSAScdMH08cetQ18nzcLokT0MVys+LOHRU062v9T3RqsCxAsuMjB7jHrnGKstc7Kq8dckKlCuyzPQl1DXb+4sZRDws3srRPh2kRMLg++Ex4dxiuQphC1cVnxZ7fuJ3SnU+GHw497FBZjnJo0MpzGzuSD2OJMAfh0+taZfC7pLr/Rnj8aqi+n9mt+02wtG093Nuu+PbsYDBHUDHywe1YtDOSuSz1NmthF1N46Gh0okWkWP+kv8A41ls+o/U1Q+Rehlfsqt4HtJJmRWkkmYOSAT2U4+XUn61s/8AoSasUV0SMeginByfVsqrqJLW71UW6bALYEAfdLqpJHl1JNXRbsrq4u5VJKudvD2O7g+51iKyjWHhpJI2XJf2gLzN3ckbD8seVV6mNcrW5Tw/Qs0zsjUlGG3qW3AOlX9sk4mtxGry70QMG2gjr1H0H0qnWWQsceF5wi3SVyrUuJYyyL7Uf5Ef14//AGrug+r9mc1v0vuifVdct4Z4o4dKNxdtGCAuFKr6uR7o7/4ajXS5QcpSxHPvY7ZcoySjHMse9zONdX761bPNpfszmKQYEgk3gRykEkAeP6CtXDBaaSjLKyv9ozZk9TFyjjZ/uefZ/e6ulu7waEsxkkYvKZwjE9OmCh6D5+Nd1kK3NKU8YXTGRo5TUG4xzl9cn3JpmpxxapNLYrBHNDkRhw4DDv2A9T28a4rISlXFPLTO8ucY2SawmjQ8G6bZDTI8Wy/vIt0mRksTnOc1l1Nkne9+jNGmriqVt1Rz/ZZ/IsM9FnkA9B7px+ZqWv8Aq/ZHND9L7s2FYjYeUBx6vaNNCyq2H6Mh8mUhlPyyBVlcuGSb6ELI8UcIxN7BcTtDeMjNLHv3wAKzhRkPgAdNhPRWzk/Ot8ZKCdfg/H33PPlFzasfVeHvsd8Ot6XJ+4GoRqgUMJi0YOTuHwMMBhjP17VW6bI/Fj7Fiurl8GceZyRXM4O6G6n2BZyqQoGVt0jqpVicbhkHHoMVJxXSSWduvoRUmt03jfp6ntml87IqalcO6Iyfd2ujdedjPRsEhQepIB7A0k4xy2kt/a/k7FSeEpPOPb/gudIjlkmVeaGhtl907Nnvsu0IQT3RO/q1UWNRjnG79/qXVpyl5L3+hoLmCORGR1yrKVYeYPQ1mi3F5RplFSWGYuz4b4mswY7LVomhJyqyrkrn6fpW+Woot3sjv5GGFF1W1ctvMtOGuGpYJpLi5vOdcSDBbGFUeQ/Kqb9QpxUILEUW0adwk5zeWyXhzQ57ae7keVSJ5AygZyAN/f8A7q5fcrIwS8ESppcJSb8We/sSf9pG65q7ORy9vXdnz+VOcuRy/PI5L53M8sEXCvDb21i1tO6vvL7tucYcY8a7qNRx2qyJyijgrcJeJw8FcH3FnK8k10sh2COPGfdXOT37eHT51ZqtVG2KjFYK9NpXVLik8kl9w3qkV1Jcafeohl/iRyDKk+YxXIaiEoKFq6eJ2VE4zc6318Du02y4hLMbvUIipQqI40wMnxJ9KrnOlLEI+JZCFuczl4HzwzoV1a2BtzdASYfEiddpfOCM+IPWl90bLePG3YU0uurgzuVl7onFlxGbebVLflNgO4Q72AIPbz6VdG7Twlxxi8lMqr5rglJYO1eF2W+t5kkXlQ2/I2nO445nXy+9+tVvU5qlF9W8ln4fFkZLolgr7XhjX7N5EsNSjWCRt2JFyUJwOnTr0A/AVbLUVWpOyLyiuOntqbVctme6fwNKpuxLqBkW4iClz8e7O4sR5bvDyrk9YnwOKxhiGja4k3nIh4d4nMAtX1WFbcKU3Kp5jLjG3r2Hh8vOuvUUcfMUXn9Di093By3JYPX4JmNjbxe1hbi3YvHIAduSxbHn5fUVxaxc2UsfC/A69G+VGOd14kOq8L8S3sRW61aMbR7iIuFZsjq5+WfrUq9TTVLMInLNPdbHE5GzsYCkSISDtQKfI4GKwTlmTZtisRwZKHhnXbSST9n6jEsMrbisi5KE+X+eVbXqKrIrmx3XYxrT21yfLezJ9D4PlhmuGnvOes8WxyejMT8XyHlUbdUpRiorGGSq0rjKTk85RDYaDxRZryrTUoHhySnNU7lBOcdKlO+i18U4vPkRhTdUuGEljzNJolvqMcZ9qvVlkLE5VdqqMD3R+BP1rJbKDfwLCNVUZpfG8szWpcNcQXUix3OqRm2WTeMLhyMnA/DpWuGoprWYR3wZZ0W2PEpbZOvWOHdRF4t3ZXUaybOWySAlWA6Dt6Y/AVCrUQ5fLsW2ck7KJ8zmVvfGCG04Y1Y30F3c6gkjIHDqBhVDKyqqD/Vk5qUtTXypVwWCMdPPmqybyfEXDeu2ckn7PvouTI27lyqTtJ74I/ztR6iq1LmrdeKCotrb5T2fgzvbSNcltbmO51CN3lTagVdqJ/c1WraozjKC6FnKslCSm+pZ6Hp8kFpFCzgskYQkdqqtmp2OS8WW1w4K1HyOTg7RZ7O3aOSRWJlZ8rnGG2+fyqeptVs+JdiGnqdceF9y8rOXnlAKApdX0d2LPAQC+ObGTtWXb26j4W8M+I6HwxortS2l9n2M9lLbzH7ruZPW9K0mZ5WubU27bQY85iLHttLkFGHTO7r39K2VW2QSUXn9f7MdtVc23NY/T+vuTafDpUKwJ+1TyyDkB4i6bTuUHYpYnJJyO1Rm7JNvh3+5KCrikuLb7FnptnfSIFSHlKHLCco0b4OAdqMcsxx8TdO3Q1VOcIvLefL3+xbCE5LC28/f7mnsrWGJAka4UeuSc9yT4knqTWSUnJ5ZrjFRWETVEkKAUAoBQCgFAM0AoBQCgFAKAZoBQCgFAKAUAoBQCgFAKAUAoBQCgFAKAUAoBQHjBSMFQR5HqK70BFFbWyHKW6KfNVA/QV1yb6s4opdETVE6KAUAoBQCgFAKAUAoBQCgFAKAUAoBQCgFAKAUAoBQCgFAKAUAoBQCgFAKA8oBQCgFAKAUAoBQCgFAKAUAoBQCgFAKAUAoBQCgFAKAUAoBQCgFAKAUAoBQCgFAKAUAo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8" name="Picture 2" descr="D:\Deusto\Docs\logos\morelab.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78139"/>
            <a:ext cx="1907704" cy="1507245"/>
          </a:xfrm>
          <a:prstGeom prst="rect">
            <a:avLst/>
          </a:prstGeom>
          <a:noFill/>
          <a:extLst>
            <a:ext uri="{909E8E84-426E-40DD-AFC4-6F175D3DCCD1}">
              <a14:hiddenFill xmlns:a14="http://schemas.microsoft.com/office/drawing/2010/main">
                <a:solidFill>
                  <a:srgbClr val="FFFFFF"/>
                </a:solidFill>
              </a14:hiddenFill>
            </a:ext>
          </a:extLst>
        </p:spPr>
      </p:pic>
      <p:sp>
        <p:nvSpPr>
          <p:cNvPr id="16388" name="1 Título"/>
          <p:cNvSpPr>
            <a:spLocks noGrp="1"/>
          </p:cNvSpPr>
          <p:nvPr>
            <p:ph type="ctrTitle"/>
          </p:nvPr>
        </p:nvSpPr>
        <p:spPr>
          <a:xfrm>
            <a:off x="0" y="3039095"/>
            <a:ext cx="9144000" cy="1470025"/>
          </a:xfrm>
        </p:spPr>
        <p:txBody>
          <a:bodyPr/>
          <a:lstStyle/>
          <a:p>
            <a:r>
              <a:rPr lang="en-GB" sz="3600" b="1" dirty="0"/>
              <a:t>Enabling Smarter Cities through </a:t>
            </a:r>
            <a:r>
              <a:rPr lang="en-US" sz="3600" b="1" dirty="0"/>
              <a:t>Internet of Things, Web of Data &amp; Citizen Participation</a:t>
            </a:r>
            <a:r>
              <a:rPr lang="es-ES_tradnl" sz="2400" b="1" dirty="0" smtClean="0"/>
              <a:t/>
            </a:r>
            <a:br>
              <a:rPr lang="es-ES_tradnl" sz="2400" b="1" dirty="0" smtClean="0"/>
            </a:br>
            <a:r>
              <a:rPr lang="es-ES_tradnl" sz="2000" dirty="0"/>
              <a:t>Reunión Red Open City Data </a:t>
            </a:r>
            <a:r>
              <a:rPr lang="es-ES" sz="2000" dirty="0"/>
              <a:t>17 de Febrero de 2016</a:t>
            </a:r>
            <a:r>
              <a:rPr lang="es-ES" sz="2000" dirty="0" smtClean="0"/>
              <a:t/>
            </a:r>
            <a:br>
              <a:rPr lang="es-ES" sz="2000" dirty="0" smtClean="0"/>
            </a:br>
            <a:r>
              <a:rPr lang="pt-BR" sz="2000" dirty="0" smtClean="0"/>
              <a:t/>
            </a:r>
            <a:br>
              <a:rPr lang="pt-BR" sz="2000" dirty="0" smtClean="0"/>
            </a:br>
            <a:r>
              <a:rPr lang="es-ES_tradnl" sz="2400" b="1" dirty="0" smtClean="0"/>
              <a:t>Dr. Diego López-de-Ipiña González-de-Artaza</a:t>
            </a:r>
            <a:r>
              <a:rPr lang="es-ES_tradnl" sz="2400" dirty="0" smtClean="0"/>
              <a:t/>
            </a:r>
            <a:br>
              <a:rPr lang="es-ES_tradnl" sz="2400" dirty="0" smtClean="0"/>
            </a:br>
            <a:r>
              <a:rPr lang="es-ES_tradnl" sz="2400" dirty="0" smtClean="0">
                <a:hlinkClick r:id="rId5"/>
              </a:rPr>
              <a:t>dipina@deusto.es</a:t>
            </a:r>
            <a:r>
              <a:rPr lang="es-ES_tradnl" sz="2400" dirty="0" smtClean="0"/>
              <a:t> </a:t>
            </a:r>
            <a:br>
              <a:rPr lang="es-ES_tradnl" sz="2400" dirty="0" smtClean="0"/>
            </a:br>
            <a:r>
              <a:rPr lang="es-ES_tradnl" sz="2400" dirty="0" smtClean="0">
                <a:hlinkClick r:id="rId6"/>
              </a:rPr>
              <a:t>http://paginaspersonales.deusto.es/dipina</a:t>
            </a:r>
            <a:r>
              <a:rPr lang="es-ES_tradnl" sz="2400" dirty="0" smtClean="0"/>
              <a:t> </a:t>
            </a:r>
            <a:br>
              <a:rPr lang="es-ES_tradnl" sz="2400" dirty="0" smtClean="0"/>
            </a:br>
            <a:r>
              <a:rPr lang="es-ES_tradnl" sz="2400" dirty="0" smtClean="0">
                <a:hlinkClick r:id="rId3"/>
              </a:rPr>
              <a:t>http://www.morelab.deusto.es</a:t>
            </a:r>
            <a:r>
              <a:rPr lang="es-ES_tradnl" sz="2400" dirty="0" smtClean="0"/>
              <a:t> </a:t>
            </a:r>
            <a:endParaRPr lang="es-ES_tradnl" sz="3200" dirty="0" smtClean="0"/>
          </a:p>
        </p:txBody>
      </p:sp>
      <p:sp>
        <p:nvSpPr>
          <p:cNvPr id="3" name="AutoShape 2" descr="Image result for halmstad universit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 name="Picture 3" descr="D:\Deusto\Docs\logos\Nuevo_logo_Deustotech.jp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6002323"/>
            <a:ext cx="2493963" cy="831850"/>
          </a:xfrm>
          <a:prstGeom prst="rect">
            <a:avLst/>
          </a:prstGeom>
          <a:noFill/>
          <a:extLst>
            <a:ext uri="{909E8E84-426E-40DD-AFC4-6F175D3DCCD1}">
              <a14:hiddenFill xmlns:a14="http://schemas.microsoft.com/office/drawing/2010/main">
                <a:solidFill>
                  <a:srgbClr val="FFFFFF"/>
                </a:solidFill>
              </a14:hiddenFill>
            </a:ext>
          </a:extLst>
        </p:spPr>
      </p:pic>
      <p:pic>
        <p:nvPicPr>
          <p:cNvPr id="11" name="0 Imagen"/>
          <p:cNvPicPr/>
          <p:nvPr/>
        </p:nvPicPr>
        <p:blipFill>
          <a:blip r:embed="rId9">
            <a:extLst>
              <a:ext uri="{28A0092B-C50C-407E-A947-70E740481C1C}">
                <a14:useLocalDpi xmlns:a14="http://schemas.microsoft.com/office/drawing/2010/main" val="0"/>
              </a:ext>
            </a:extLst>
          </a:blip>
          <a:stretch>
            <a:fillRect/>
          </a:stretch>
        </p:blipFill>
        <p:spPr>
          <a:xfrm>
            <a:off x="0" y="7937"/>
            <a:ext cx="2606040" cy="918845"/>
          </a:xfrm>
          <a:prstGeom prst="rect">
            <a:avLst/>
          </a:prstGeom>
        </p:spPr>
      </p:pic>
    </p:spTree>
    <p:extLst>
      <p:ext uri="{BB962C8B-B14F-4D97-AF65-F5344CB8AC3E}">
        <p14:creationId xmlns:p14="http://schemas.microsoft.com/office/powerpoint/2010/main" val="26511798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88032" y="-27384"/>
            <a:ext cx="8316416" cy="1143000"/>
          </a:xfrm>
        </p:spPr>
        <p:txBody>
          <a:bodyPr/>
          <a:lstStyle/>
          <a:p>
            <a:r>
              <a:rPr lang="en-GB" dirty="0"/>
              <a:t>The need for Participative Cities</a:t>
            </a:r>
          </a:p>
        </p:txBody>
      </p:sp>
      <p:sp>
        <p:nvSpPr>
          <p:cNvPr id="3" name="2 Marcador de contenido"/>
          <p:cNvSpPr>
            <a:spLocks noGrp="1"/>
          </p:cNvSpPr>
          <p:nvPr>
            <p:ph idx="1"/>
          </p:nvPr>
        </p:nvSpPr>
        <p:spPr>
          <a:xfrm>
            <a:off x="467544" y="1340768"/>
            <a:ext cx="8229600" cy="5112568"/>
          </a:xfrm>
        </p:spPr>
        <p:txBody>
          <a:bodyPr>
            <a:noAutofit/>
          </a:bodyPr>
          <a:lstStyle/>
          <a:p>
            <a:pPr marL="342900" lvl="1" indent="-342900">
              <a:buFont typeface="Arial" pitchFamily="34" charset="0"/>
              <a:buChar char="•"/>
            </a:pPr>
            <a:r>
              <a:rPr lang="en-GB" b="1" dirty="0" smtClean="0"/>
              <a:t>Not enough with the traditional resource efficiency approach </a:t>
            </a:r>
            <a:r>
              <a:rPr lang="en-GB" dirty="0" smtClean="0"/>
              <a:t>of Smart City initiatives</a:t>
            </a:r>
          </a:p>
          <a:p>
            <a:pPr marL="742950" lvl="2" indent="-342900"/>
            <a:r>
              <a:rPr lang="en-GB" b="1" dirty="0" smtClean="0"/>
              <a:t>“City appeal and dynamicity” </a:t>
            </a:r>
            <a:r>
              <a:rPr lang="en-GB" dirty="0"/>
              <a:t>will be key to attract and retain citizens, companies and tourists</a:t>
            </a:r>
          </a:p>
          <a:p>
            <a:pPr marL="742950" lvl="2" indent="-342900"/>
            <a:r>
              <a:rPr lang="en-GB" dirty="0" smtClean="0"/>
              <a:t>Only possible by </a:t>
            </a:r>
            <a:r>
              <a:rPr lang="en-GB" b="1" dirty="0" smtClean="0"/>
              <a:t>user-driven and centric innovation</a:t>
            </a:r>
            <a:r>
              <a:rPr lang="en-GB" dirty="0" smtClean="0"/>
              <a:t>:</a:t>
            </a:r>
          </a:p>
          <a:p>
            <a:pPr marL="1200150" lvl="3" indent="-342900"/>
            <a:r>
              <a:rPr lang="en-GB" b="1" dirty="0"/>
              <a:t>The citizen should be heard, EMPOWERED!</a:t>
            </a:r>
          </a:p>
          <a:p>
            <a:pPr marL="1657350" lvl="4" indent="-342900"/>
            <a:r>
              <a:rPr lang="en-GB" sz="1800" dirty="0" smtClean="0"/>
              <a:t>Urban apps to enhance the experience and interactions of the citizen, by taking advantage of the city infrastructure</a:t>
            </a:r>
          </a:p>
          <a:p>
            <a:pPr marL="1200150" lvl="3" indent="-342900"/>
            <a:r>
              <a:rPr lang="en-GB" dirty="0" smtClean="0"/>
              <a:t>The </a:t>
            </a:r>
            <a:r>
              <a:rPr lang="en-GB" b="1" dirty="0"/>
              <a:t>information generated by cities and citizens must be linked </a:t>
            </a:r>
            <a:r>
              <a:rPr lang="en-GB" dirty="0" smtClean="0"/>
              <a:t>and processed</a:t>
            </a:r>
          </a:p>
          <a:p>
            <a:pPr marL="1657350" lvl="4" indent="-342900"/>
            <a:r>
              <a:rPr lang="en-GB" sz="1800" dirty="0" smtClean="0"/>
              <a:t>How do we correlate, link and exploit such humongous data for all stakeholders’ benefit?</a:t>
            </a:r>
          </a:p>
          <a:p>
            <a:pPr marL="2114550" lvl="5" indent="-342900"/>
            <a:r>
              <a:rPr lang="en-GB" sz="1600" dirty="0" smtClean="0"/>
              <a:t>We should start talking about </a:t>
            </a:r>
            <a:r>
              <a:rPr lang="en-GB" sz="1600" b="1" dirty="0"/>
              <a:t>Big (Linked) Data</a:t>
            </a:r>
          </a:p>
          <a:p>
            <a:pPr marL="342900" lvl="1" indent="-342900">
              <a:buFont typeface="Arial" pitchFamily="34" charset="0"/>
              <a:buChar char="•"/>
            </a:pPr>
            <a:endParaRPr lang="es-ES" sz="3200" dirty="0" smtClean="0"/>
          </a:p>
          <a:p>
            <a:endParaRPr lang="es-ES" dirty="0" smtClean="0"/>
          </a:p>
        </p:txBody>
      </p:sp>
    </p:spTree>
    <p:extLst>
      <p:ext uri="{BB962C8B-B14F-4D97-AF65-F5344CB8AC3E}">
        <p14:creationId xmlns:p14="http://schemas.microsoft.com/office/powerpoint/2010/main" val="25219963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44624"/>
            <a:ext cx="8215370" cy="1143000"/>
          </a:xfrm>
        </p:spPr>
        <p:txBody>
          <a:bodyPr/>
          <a:lstStyle/>
          <a:p>
            <a:r>
              <a:rPr lang="en-GB" dirty="0" smtClean="0"/>
              <a:t>Urban Intelligence / Analytics</a:t>
            </a:r>
            <a:endParaRPr lang="en-GB" dirty="0"/>
          </a:p>
        </p:txBody>
      </p:sp>
      <p:sp>
        <p:nvSpPr>
          <p:cNvPr id="3" name="2 Marcador de contenido"/>
          <p:cNvSpPr>
            <a:spLocks noGrp="1"/>
          </p:cNvSpPr>
          <p:nvPr>
            <p:ph idx="1"/>
          </p:nvPr>
        </p:nvSpPr>
        <p:spPr>
          <a:xfrm>
            <a:off x="179512" y="1268760"/>
            <a:ext cx="8229600" cy="4968552"/>
          </a:xfrm>
        </p:spPr>
        <p:txBody>
          <a:bodyPr/>
          <a:lstStyle/>
          <a:p>
            <a:r>
              <a:rPr lang="en-GB" sz="2400" b="1" dirty="0" smtClean="0"/>
              <a:t>Broad Data aggregates data from heterogeneous sources</a:t>
            </a:r>
            <a:r>
              <a:rPr lang="en-GB" sz="2400" dirty="0" smtClean="0"/>
              <a:t>:</a:t>
            </a:r>
          </a:p>
          <a:p>
            <a:pPr lvl="1"/>
            <a:r>
              <a:rPr lang="en-GB" sz="2200" dirty="0" smtClean="0"/>
              <a:t>Open </a:t>
            </a:r>
            <a:r>
              <a:rPr lang="en-GB" sz="2200" dirty="0"/>
              <a:t>Government Data </a:t>
            </a:r>
            <a:r>
              <a:rPr lang="en-GB" sz="2200" dirty="0" smtClean="0"/>
              <a:t>repositories</a:t>
            </a:r>
          </a:p>
          <a:p>
            <a:pPr lvl="1"/>
            <a:r>
              <a:rPr lang="en-GB" sz="2200" dirty="0"/>
              <a:t>U</a:t>
            </a:r>
            <a:r>
              <a:rPr lang="en-GB" sz="2200" dirty="0" smtClean="0"/>
              <a:t>ser-supplied </a:t>
            </a:r>
            <a:r>
              <a:rPr lang="en-GB" sz="2200" dirty="0"/>
              <a:t>data through social networks or </a:t>
            </a:r>
            <a:r>
              <a:rPr lang="en-GB" sz="2200" dirty="0" smtClean="0"/>
              <a:t>apps</a:t>
            </a:r>
          </a:p>
          <a:p>
            <a:pPr lvl="1"/>
            <a:r>
              <a:rPr lang="en-GB" sz="2200" dirty="0"/>
              <a:t>P</a:t>
            </a:r>
            <a:r>
              <a:rPr lang="en-GB" sz="2200" dirty="0" smtClean="0"/>
              <a:t>ublic </a:t>
            </a:r>
            <a:r>
              <a:rPr lang="en-GB" sz="2200" dirty="0"/>
              <a:t>private sector data or </a:t>
            </a:r>
            <a:endParaRPr lang="en-GB" sz="2200" dirty="0" smtClean="0"/>
          </a:p>
          <a:p>
            <a:pPr lvl="1"/>
            <a:r>
              <a:rPr lang="en-GB" sz="2200" dirty="0" smtClean="0"/>
              <a:t>End-user </a:t>
            </a:r>
            <a:r>
              <a:rPr lang="en-GB" sz="2200" dirty="0"/>
              <a:t>private data </a:t>
            </a:r>
            <a:endParaRPr lang="en-GB" sz="2200" dirty="0" smtClean="0"/>
          </a:p>
          <a:p>
            <a:r>
              <a:rPr lang="en-GB" sz="2400" b="1" dirty="0"/>
              <a:t>Humongous potential on correlating </a:t>
            </a:r>
            <a:r>
              <a:rPr lang="en-GB" sz="2400" b="1" dirty="0" smtClean="0"/>
              <a:t>and analysing Broad Data </a:t>
            </a:r>
            <a:r>
              <a:rPr lang="en-GB" sz="2400" dirty="0" smtClean="0"/>
              <a:t>in the city context: </a:t>
            </a:r>
          </a:p>
          <a:p>
            <a:pPr lvl="1"/>
            <a:r>
              <a:rPr lang="en-US" sz="2200" dirty="0" smtClean="0"/>
              <a:t>Leverage </a:t>
            </a:r>
            <a:r>
              <a:rPr lang="en-US" sz="2200" b="1" dirty="0"/>
              <a:t>digital traces left by citizens </a:t>
            </a:r>
            <a:r>
              <a:rPr lang="en-US" sz="2200" dirty="0"/>
              <a:t>in their daily interactions with the city </a:t>
            </a:r>
            <a:r>
              <a:rPr lang="en-US" sz="2200" b="1" dirty="0"/>
              <a:t>to gain insights </a:t>
            </a:r>
            <a:r>
              <a:rPr lang="en-US" sz="2200" dirty="0"/>
              <a:t>about why, how and when they do things </a:t>
            </a:r>
            <a:endParaRPr lang="en-US" sz="2200" dirty="0" smtClean="0"/>
          </a:p>
          <a:p>
            <a:pPr lvl="1"/>
            <a:r>
              <a:rPr lang="en-GB" sz="2200" dirty="0" smtClean="0"/>
              <a:t>We can progress </a:t>
            </a:r>
            <a:r>
              <a:rPr lang="en-GB" sz="2200" b="1" dirty="0" smtClean="0"/>
              <a:t>from Open City Data to Open Data Knowledge</a:t>
            </a:r>
          </a:p>
          <a:p>
            <a:pPr lvl="2"/>
            <a:r>
              <a:rPr lang="en-GB" sz="2000" dirty="0"/>
              <a:t>Energy saving, improve health monitoring, </a:t>
            </a:r>
            <a:r>
              <a:rPr lang="en-GB" sz="2000" dirty="0" smtClean="0"/>
              <a:t>optimized transport system, </a:t>
            </a:r>
            <a:r>
              <a:rPr lang="en-GB" sz="2000" dirty="0"/>
              <a:t>filtering and recommendation of contents and services</a:t>
            </a:r>
            <a:endParaRPr lang="en-GB" sz="2000" dirty="0" smtClean="0"/>
          </a:p>
        </p:txBody>
      </p:sp>
    </p:spTree>
    <p:extLst>
      <p:ext uri="{BB962C8B-B14F-4D97-AF65-F5344CB8AC3E}">
        <p14:creationId xmlns:p14="http://schemas.microsoft.com/office/powerpoint/2010/main" val="4691774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44624"/>
            <a:ext cx="8215370" cy="1143000"/>
          </a:xfrm>
        </p:spPr>
        <p:txBody>
          <a:bodyPr/>
          <a:lstStyle/>
          <a:p>
            <a:r>
              <a:rPr lang="es-ES" dirty="0" err="1" smtClean="0"/>
              <a:t>Smarter</a:t>
            </a:r>
            <a:r>
              <a:rPr lang="es-ES" dirty="0" smtClean="0"/>
              <a:t> Cities</a:t>
            </a:r>
            <a:endParaRPr lang="es-ES" dirty="0"/>
          </a:p>
        </p:txBody>
      </p:sp>
      <p:sp>
        <p:nvSpPr>
          <p:cNvPr id="3" name="2 Marcador de contenido"/>
          <p:cNvSpPr>
            <a:spLocks noGrp="1"/>
          </p:cNvSpPr>
          <p:nvPr>
            <p:ph idx="1"/>
          </p:nvPr>
        </p:nvSpPr>
        <p:spPr>
          <a:xfrm>
            <a:off x="571472" y="1279301"/>
            <a:ext cx="8229600" cy="4525963"/>
          </a:xfrm>
        </p:spPr>
        <p:txBody>
          <a:bodyPr/>
          <a:lstStyle/>
          <a:p>
            <a:r>
              <a:rPr lang="en-US" sz="2500" b="1" dirty="0" smtClean="0"/>
              <a:t>Smarter Cities </a:t>
            </a:r>
            <a:r>
              <a:rPr lang="en-US" sz="2500" dirty="0" smtClean="0">
                <a:sym typeface="Wingdings" panose="05000000000000000000" pitchFamily="2" charset="2"/>
              </a:rPr>
              <a:t></a:t>
            </a:r>
            <a:r>
              <a:rPr lang="en-US" sz="2500" dirty="0" smtClean="0"/>
              <a:t> </a:t>
            </a:r>
            <a:r>
              <a:rPr lang="en-US" sz="2500" dirty="0"/>
              <a:t>cities that do not only manage their </a:t>
            </a:r>
            <a:r>
              <a:rPr lang="en-US" sz="2500" b="1" dirty="0"/>
              <a:t>resources more efficiently </a:t>
            </a:r>
            <a:r>
              <a:rPr lang="en-US" sz="2500" dirty="0"/>
              <a:t>but also are </a:t>
            </a:r>
            <a:r>
              <a:rPr lang="en-US" sz="2500" b="1" dirty="0"/>
              <a:t>aware of the citizens’ needs</a:t>
            </a:r>
            <a:r>
              <a:rPr lang="en-US" sz="2500" dirty="0" smtClean="0"/>
              <a:t>.</a:t>
            </a:r>
          </a:p>
          <a:p>
            <a:pPr lvl="1"/>
            <a:r>
              <a:rPr lang="en-US" sz="2200" b="1" i="1" dirty="0" smtClean="0"/>
              <a:t>Human/city interactions leave </a:t>
            </a:r>
            <a:r>
              <a:rPr lang="en-US" sz="2200" b="1" i="1" dirty="0"/>
              <a:t>digital traces</a:t>
            </a:r>
            <a:r>
              <a:rPr lang="en-US" sz="2200" b="1" dirty="0"/>
              <a:t> </a:t>
            </a:r>
            <a:r>
              <a:rPr lang="en-US" sz="2200" dirty="0"/>
              <a:t>that can be compiled into </a:t>
            </a:r>
            <a:r>
              <a:rPr lang="en-US" sz="2200" i="1" dirty="0"/>
              <a:t>comprehensive pictures of human daily facets </a:t>
            </a:r>
            <a:endParaRPr lang="en-US" sz="2200" i="1" dirty="0" smtClean="0"/>
          </a:p>
          <a:p>
            <a:pPr lvl="1"/>
            <a:r>
              <a:rPr lang="en-US" sz="2200" b="1" i="1" dirty="0" smtClean="0"/>
              <a:t>Analysis </a:t>
            </a:r>
            <a:r>
              <a:rPr lang="en-US" sz="2200" b="1" i="1" dirty="0"/>
              <a:t>and discovery of the information behind the big amount of </a:t>
            </a:r>
            <a:r>
              <a:rPr lang="en-US" sz="2200" b="1" i="1" dirty="0" smtClean="0"/>
              <a:t>Broad Data </a:t>
            </a:r>
            <a:r>
              <a:rPr lang="en-US" sz="2200" b="1" i="1" dirty="0"/>
              <a:t>captured </a:t>
            </a:r>
            <a:r>
              <a:rPr lang="en-US" sz="2200" dirty="0"/>
              <a:t>on these smart cities deployment </a:t>
            </a:r>
            <a:endParaRPr lang="en-US" sz="2200" dirty="0" smtClean="0"/>
          </a:p>
          <a:p>
            <a:pPr marL="457200" lvl="1" indent="0">
              <a:buNone/>
            </a:pPr>
            <a:endParaRPr lang="es-ES" sz="2000" dirty="0"/>
          </a:p>
          <a:p>
            <a:pPr marL="0" lvl="1" indent="0" algn="ctr">
              <a:buNone/>
            </a:pPr>
            <a:r>
              <a:rPr lang="en-US" sz="2500" b="1" dirty="0" smtClean="0"/>
              <a:t>Smarter Cities</a:t>
            </a:r>
            <a:r>
              <a:rPr lang="en-US" sz="2500" b="1" dirty="0"/>
              <a:t>= </a:t>
            </a:r>
            <a:r>
              <a:rPr lang="en-US" sz="2500" b="1" dirty="0" smtClean="0"/>
              <a:t>Internet </a:t>
            </a:r>
            <a:r>
              <a:rPr lang="en-US" sz="2500" b="1" dirty="0"/>
              <a:t>of Things + Linked Data </a:t>
            </a:r>
            <a:r>
              <a:rPr lang="en-US" sz="2500" b="1" dirty="0" smtClean="0"/>
              <a:t>+ citizen </a:t>
            </a:r>
            <a:r>
              <a:rPr lang="en-US" sz="2500" b="1" dirty="0"/>
              <a:t>participation through </a:t>
            </a:r>
            <a:r>
              <a:rPr lang="en-US" sz="2500" b="1" dirty="0" smtClean="0"/>
              <a:t>Smartphones </a:t>
            </a:r>
            <a:r>
              <a:rPr lang="en-US" sz="2500" b="1" dirty="0"/>
              <a:t>+ </a:t>
            </a:r>
            <a:r>
              <a:rPr lang="en-US" sz="2500" b="1" dirty="0" smtClean="0"/>
              <a:t>Urban Analytics</a:t>
            </a:r>
            <a:endParaRPr lang="es-ES" sz="2500" b="1" dirty="0"/>
          </a:p>
        </p:txBody>
      </p:sp>
    </p:spTree>
    <p:extLst>
      <p:ext uri="{BB962C8B-B14F-4D97-AF65-F5344CB8AC3E}">
        <p14:creationId xmlns:p14="http://schemas.microsoft.com/office/powerpoint/2010/main" val="33087586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274638"/>
            <a:ext cx="6092190" cy="1143000"/>
          </a:xfrm>
        </p:spPr>
        <p:txBody>
          <a:bodyPr/>
          <a:lstStyle/>
          <a:p>
            <a:r>
              <a:rPr lang="en-GB" dirty="0" smtClean="0"/>
              <a:t>Data challenges of Smart Cities</a:t>
            </a:r>
            <a:endParaRPr lang="en-GB" dirty="0"/>
          </a:p>
        </p:txBody>
      </p:sp>
      <p:sp>
        <p:nvSpPr>
          <p:cNvPr id="3" name="Marcador de contenido 2"/>
          <p:cNvSpPr>
            <a:spLocks noGrp="1"/>
          </p:cNvSpPr>
          <p:nvPr>
            <p:ph idx="1"/>
          </p:nvPr>
        </p:nvSpPr>
        <p:spPr>
          <a:xfrm>
            <a:off x="683568" y="1711349"/>
            <a:ext cx="8589640" cy="4525963"/>
          </a:xfrm>
        </p:spPr>
        <p:txBody>
          <a:bodyPr/>
          <a:lstStyle/>
          <a:p>
            <a:r>
              <a:rPr lang="en-US" sz="2400" dirty="0"/>
              <a:t>Data coverage and access (</a:t>
            </a:r>
            <a:r>
              <a:rPr lang="en-US" sz="2400" b="1" dirty="0"/>
              <a:t>openness</a:t>
            </a:r>
            <a:r>
              <a:rPr lang="en-US" sz="2400" dirty="0"/>
              <a:t>)</a:t>
            </a:r>
          </a:p>
          <a:p>
            <a:r>
              <a:rPr lang="en-US" sz="2400" dirty="0"/>
              <a:t>Data integration and interoperability (</a:t>
            </a:r>
            <a:r>
              <a:rPr lang="en-US" sz="2400" b="1" dirty="0"/>
              <a:t>data standards</a:t>
            </a:r>
            <a:r>
              <a:rPr lang="en-US" sz="2400" dirty="0"/>
              <a:t>) – overcoming the silo and resistance to change</a:t>
            </a:r>
          </a:p>
          <a:p>
            <a:r>
              <a:rPr lang="en-US" sz="2400" b="1" dirty="0" smtClean="0"/>
              <a:t>Data </a:t>
            </a:r>
            <a:r>
              <a:rPr lang="en-US" sz="2400" b="1" dirty="0"/>
              <a:t>quality and provenance</a:t>
            </a:r>
            <a:r>
              <a:rPr lang="en-US" sz="2400" dirty="0"/>
              <a:t>: veracity (accuracy, fidelity), uncertainty, error, bias, reliability, calibration, lineage</a:t>
            </a:r>
          </a:p>
          <a:p>
            <a:r>
              <a:rPr lang="en-US" sz="2400" b="1" dirty="0"/>
              <a:t>Quality, veracity and transparency </a:t>
            </a:r>
            <a:r>
              <a:rPr lang="en-US" sz="2400" dirty="0"/>
              <a:t>of data analytics</a:t>
            </a:r>
          </a:p>
          <a:p>
            <a:r>
              <a:rPr lang="en-US" sz="2400" b="1" dirty="0" smtClean="0"/>
              <a:t>Data interpretation and management </a:t>
            </a:r>
            <a:r>
              <a:rPr lang="en-US" sz="2400" dirty="0" smtClean="0"/>
              <a:t>issues</a:t>
            </a:r>
            <a:endParaRPr lang="en-US" sz="2400" dirty="0"/>
          </a:p>
          <a:p>
            <a:r>
              <a:rPr lang="en-US" sz="2400" dirty="0" smtClean="0"/>
              <a:t>Paradigm </a:t>
            </a:r>
            <a:r>
              <a:rPr lang="en-US" sz="2400" dirty="0"/>
              <a:t>shift towards </a:t>
            </a:r>
            <a:r>
              <a:rPr lang="en-US" sz="2400" b="1" dirty="0"/>
              <a:t>data-driven decision making</a:t>
            </a:r>
          </a:p>
          <a:p>
            <a:r>
              <a:rPr lang="en-US" sz="2400" b="1" dirty="0" smtClean="0"/>
              <a:t>Security </a:t>
            </a:r>
            <a:r>
              <a:rPr lang="en-US" sz="2400" b="1" dirty="0"/>
              <a:t>and privacy</a:t>
            </a:r>
            <a:r>
              <a:rPr lang="en-US" sz="2400" dirty="0"/>
              <a:t>: stem data breaches and fraud</a:t>
            </a:r>
          </a:p>
          <a:p>
            <a:r>
              <a:rPr lang="en-US" sz="2400" b="1" dirty="0"/>
              <a:t>Skills</a:t>
            </a:r>
            <a:r>
              <a:rPr lang="en-US" sz="2400" dirty="0"/>
              <a:t> and organizational capabilities and capacities</a:t>
            </a:r>
          </a:p>
          <a:p>
            <a:pPr marL="0" indent="0">
              <a:buNone/>
            </a:pPr>
            <a:endParaRPr lang="es-ES" sz="1800" dirty="0"/>
          </a:p>
        </p:txBody>
      </p:sp>
      <p:pic>
        <p:nvPicPr>
          <p:cNvPr id="4" name="Imagen 3">
            <a:hlinkClick r:id="rId2"/>
          </p:cNvPr>
          <p:cNvPicPr>
            <a:picLocks noChangeAspect="1"/>
          </p:cNvPicPr>
          <p:nvPr/>
        </p:nvPicPr>
        <p:blipFill>
          <a:blip r:embed="rId3"/>
          <a:stretch>
            <a:fillRect/>
          </a:stretch>
        </p:blipFill>
        <p:spPr>
          <a:xfrm>
            <a:off x="6092190" y="0"/>
            <a:ext cx="3051810" cy="1883093"/>
          </a:xfrm>
          <a:prstGeom prst="rect">
            <a:avLst/>
          </a:prstGeom>
        </p:spPr>
      </p:pic>
    </p:spTree>
    <p:extLst>
      <p:ext uri="{BB962C8B-B14F-4D97-AF65-F5344CB8AC3E}">
        <p14:creationId xmlns:p14="http://schemas.microsoft.com/office/powerpoint/2010/main" val="28027311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sz="4000" dirty="0" smtClean="0"/>
              <a:t>Analytics in the Smart City: Data-driven decision making</a:t>
            </a:r>
          </a:p>
        </p:txBody>
      </p:sp>
      <p:pic>
        <p:nvPicPr>
          <p:cNvPr id="5" name="Imagen 4">
            <a:hlinkClick r:id="rId2"/>
          </p:cNvPr>
          <p:cNvPicPr>
            <a:picLocks noChangeAspect="1"/>
          </p:cNvPicPr>
          <p:nvPr/>
        </p:nvPicPr>
        <p:blipFill>
          <a:blip r:embed="rId3"/>
          <a:stretch>
            <a:fillRect/>
          </a:stretch>
        </p:blipFill>
        <p:spPr>
          <a:xfrm>
            <a:off x="1" y="1556718"/>
            <a:ext cx="9129141" cy="5328666"/>
          </a:xfrm>
          <a:prstGeom prst="rect">
            <a:avLst/>
          </a:prstGeom>
        </p:spPr>
      </p:pic>
    </p:spTree>
    <p:extLst>
      <p:ext uri="{BB962C8B-B14F-4D97-AF65-F5344CB8AC3E}">
        <p14:creationId xmlns:p14="http://schemas.microsoft.com/office/powerpoint/2010/main" val="11195265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44624"/>
            <a:ext cx="9144000" cy="1143000"/>
          </a:xfrm>
        </p:spPr>
        <p:txBody>
          <a:bodyPr/>
          <a:lstStyle/>
          <a:p>
            <a:r>
              <a:rPr lang="es-ES" dirty="0" err="1" smtClean="0"/>
              <a:t>From</a:t>
            </a:r>
            <a:r>
              <a:rPr lang="es-ES" dirty="0" smtClean="0"/>
              <a:t> Open Data to Open </a:t>
            </a:r>
            <a:r>
              <a:rPr lang="es-ES" dirty="0" err="1" smtClean="0"/>
              <a:t>Knowledge</a:t>
            </a:r>
            <a:endParaRPr lang="es-E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68760"/>
            <a:ext cx="7315200" cy="5486400"/>
          </a:xfrm>
          <a:prstGeom prst="rect">
            <a:avLst/>
          </a:prstGeom>
        </p:spPr>
      </p:pic>
    </p:spTree>
    <p:extLst>
      <p:ext uri="{BB962C8B-B14F-4D97-AF65-F5344CB8AC3E}">
        <p14:creationId xmlns:p14="http://schemas.microsoft.com/office/powerpoint/2010/main" val="26540286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3528" y="44624"/>
            <a:ext cx="7488832" cy="1143000"/>
          </a:xfrm>
        </p:spPr>
        <p:txBody>
          <a:bodyPr/>
          <a:lstStyle/>
          <a:p>
            <a:pPr algn="l"/>
            <a:r>
              <a:rPr lang="es-ES" dirty="0" smtClean="0"/>
              <a:t>IES </a:t>
            </a:r>
            <a:r>
              <a:rPr lang="es-ES" dirty="0" err="1" smtClean="0"/>
              <a:t>Cities</a:t>
            </a:r>
            <a:r>
              <a:rPr lang="es-ES" dirty="0" smtClean="0"/>
              <a:t> Project</a:t>
            </a:r>
            <a:endParaRPr lang="es-ES" dirty="0"/>
          </a:p>
        </p:txBody>
      </p:sp>
      <p:sp>
        <p:nvSpPr>
          <p:cNvPr id="3" name="2 Marcador de contenido"/>
          <p:cNvSpPr>
            <a:spLocks noGrp="1"/>
          </p:cNvSpPr>
          <p:nvPr>
            <p:ph idx="1"/>
          </p:nvPr>
        </p:nvSpPr>
        <p:spPr>
          <a:xfrm>
            <a:off x="457200" y="1340768"/>
            <a:ext cx="8229600" cy="4525963"/>
          </a:xfrm>
        </p:spPr>
        <p:txBody>
          <a:bodyPr>
            <a:normAutofit fontScale="92500" lnSpcReduction="20000"/>
          </a:bodyPr>
          <a:lstStyle/>
          <a:p>
            <a:r>
              <a:rPr lang="en-GB" dirty="0" smtClean="0"/>
              <a:t>The </a:t>
            </a:r>
            <a:r>
              <a:rPr lang="en-GB" b="1" dirty="0" smtClean="0"/>
              <a:t>IES Cities </a:t>
            </a:r>
            <a:r>
              <a:rPr lang="en-GB" dirty="0" smtClean="0"/>
              <a:t>project </a:t>
            </a:r>
            <a:r>
              <a:rPr lang="en-GB" b="1" dirty="0" smtClean="0"/>
              <a:t>promotes </a:t>
            </a:r>
            <a:r>
              <a:rPr lang="en-GB" b="1" dirty="0"/>
              <a:t>user-centric mobile micro-services that exploit open data and generate user-supplied </a:t>
            </a:r>
            <a:r>
              <a:rPr lang="en-GB" b="1" dirty="0" smtClean="0"/>
              <a:t>data</a:t>
            </a:r>
          </a:p>
          <a:p>
            <a:pPr lvl="1"/>
            <a:r>
              <a:rPr lang="en-US" b="1" dirty="0" smtClean="0"/>
              <a:t>Hypothesis</a:t>
            </a:r>
            <a:r>
              <a:rPr lang="en-US" dirty="0" smtClean="0"/>
              <a:t>: </a:t>
            </a:r>
            <a:r>
              <a:rPr lang="en-US" i="1" dirty="0" smtClean="0"/>
              <a:t>Users </a:t>
            </a:r>
            <a:r>
              <a:rPr lang="en-US" i="1" dirty="0"/>
              <a:t>may help on improving, extending and enriching the open data in which </a:t>
            </a:r>
            <a:r>
              <a:rPr lang="en-US" i="1" dirty="0" smtClean="0"/>
              <a:t>micro-services are based</a:t>
            </a:r>
          </a:p>
          <a:p>
            <a:pPr marL="457200" lvl="1" indent="0">
              <a:buNone/>
            </a:pPr>
            <a:endParaRPr lang="en-US" sz="600" b="1" i="1" dirty="0"/>
          </a:p>
          <a:p>
            <a:r>
              <a:rPr lang="en-US" dirty="0" smtClean="0"/>
              <a:t>Its </a:t>
            </a:r>
            <a:r>
              <a:rPr lang="en-US" b="1" dirty="0" smtClean="0"/>
              <a:t>platform aims </a:t>
            </a:r>
            <a:r>
              <a:rPr lang="en-US" dirty="0" smtClean="0"/>
              <a:t>to:</a:t>
            </a:r>
            <a:endParaRPr lang="en-US" dirty="0"/>
          </a:p>
          <a:p>
            <a:pPr lvl="1"/>
            <a:r>
              <a:rPr lang="en-GB" b="1" dirty="0" smtClean="0"/>
              <a:t>Enable </a:t>
            </a:r>
            <a:r>
              <a:rPr lang="en-GB" b="1" dirty="0"/>
              <a:t>user supplied data to complement</a:t>
            </a:r>
            <a:r>
              <a:rPr lang="en-GB" dirty="0"/>
              <a:t>, enrich and enhance </a:t>
            </a:r>
            <a:r>
              <a:rPr lang="en-GB" b="1" dirty="0"/>
              <a:t>existing datasets </a:t>
            </a:r>
            <a:r>
              <a:rPr lang="en-GB" dirty="0"/>
              <a:t>about a </a:t>
            </a:r>
            <a:r>
              <a:rPr lang="en-GB" dirty="0" smtClean="0"/>
              <a:t>city</a:t>
            </a:r>
          </a:p>
          <a:p>
            <a:pPr lvl="1"/>
            <a:r>
              <a:rPr lang="en-US" b="1" dirty="0"/>
              <a:t>Facilitate the generation of citizen-centric apps </a:t>
            </a:r>
            <a:r>
              <a:rPr lang="en-US" dirty="0"/>
              <a:t>that exploit urban data in different </a:t>
            </a:r>
            <a:r>
              <a:rPr lang="en-US" dirty="0" smtClean="0"/>
              <a:t>domains</a:t>
            </a:r>
            <a:endParaRPr lang="en-US" dirty="0"/>
          </a:p>
          <a:p>
            <a:endParaRPr lang="es-E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5805264"/>
            <a:ext cx="159067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Llamada ovalada"/>
          <p:cNvSpPr/>
          <p:nvPr/>
        </p:nvSpPr>
        <p:spPr>
          <a:xfrm>
            <a:off x="4427984" y="18590"/>
            <a:ext cx="3411304" cy="90872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t>European CIP project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t>2013-2016, Zaragoza &amp; </a:t>
            </a:r>
            <a:r>
              <a:rPr lang="en-US" sz="1400" b="1" kern="0" dirty="0" err="1" smtClean="0"/>
              <a:t>Majadahonda</a:t>
            </a:r>
            <a:r>
              <a:rPr lang="en-US" sz="1400" b="1" kern="0" dirty="0" smtClean="0"/>
              <a:t> involved</a:t>
            </a:r>
            <a:endParaRPr lang="en-US" sz="1400" b="1" kern="0" dirty="0"/>
          </a:p>
        </p:txBody>
      </p:sp>
      <p:sp>
        <p:nvSpPr>
          <p:cNvPr id="6" name="Rectángulo 5"/>
          <p:cNvSpPr/>
          <p:nvPr/>
        </p:nvSpPr>
        <p:spPr>
          <a:xfrm>
            <a:off x="4932040" y="6309320"/>
            <a:ext cx="2961067" cy="523220"/>
          </a:xfrm>
          <a:prstGeom prst="rect">
            <a:avLst/>
          </a:prstGeom>
        </p:spPr>
        <p:txBody>
          <a:bodyPr wrap="none">
            <a:spAutoFit/>
          </a:bodyPr>
          <a:lstStyle/>
          <a:p>
            <a:r>
              <a:rPr lang="es-ES" sz="2800" dirty="0">
                <a:hlinkClick r:id="rId3"/>
              </a:rPr>
              <a:t>http</a:t>
            </a:r>
            <a:r>
              <a:rPr lang="es-ES" sz="2800" dirty="0" smtClean="0">
                <a:hlinkClick r:id="rId3"/>
              </a:rPr>
              <a:t>://iescities.eu</a:t>
            </a:r>
            <a:r>
              <a:rPr lang="es-ES" sz="2800" dirty="0" smtClean="0"/>
              <a:t> </a:t>
            </a:r>
            <a:endParaRPr lang="es-ES" sz="2800" dirty="0"/>
          </a:p>
        </p:txBody>
      </p:sp>
    </p:spTree>
    <p:extLst>
      <p:ext uri="{BB962C8B-B14F-4D97-AF65-F5344CB8AC3E}">
        <p14:creationId xmlns:p14="http://schemas.microsoft.com/office/powerpoint/2010/main" val="8043191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IES </a:t>
            </a:r>
            <a:r>
              <a:rPr lang="es-ES" dirty="0" err="1" smtClean="0"/>
              <a:t>Cities</a:t>
            </a:r>
            <a:r>
              <a:rPr lang="es-ES" dirty="0" smtClean="0"/>
              <a:t> </a:t>
            </a:r>
            <a:r>
              <a:rPr lang="es-ES" dirty="0" err="1" smtClean="0"/>
              <a:t>Stakeholders</a:t>
            </a:r>
            <a:endParaRPr lang="es-ES" dirty="0"/>
          </a:p>
        </p:txBody>
      </p:sp>
      <p:sp>
        <p:nvSpPr>
          <p:cNvPr id="3" name="2 Marcador de contenido"/>
          <p:cNvSpPr>
            <a:spLocks noGrp="1"/>
          </p:cNvSpPr>
          <p:nvPr>
            <p:ph idx="1"/>
          </p:nvPr>
        </p:nvSpPr>
        <p:spPr>
          <a:xfrm>
            <a:off x="457200" y="1484784"/>
            <a:ext cx="8507288" cy="4525963"/>
          </a:xfrm>
        </p:spPr>
        <p:txBody>
          <a:bodyPr>
            <a:noAutofit/>
          </a:bodyPr>
          <a:lstStyle/>
          <a:p>
            <a:r>
              <a:rPr lang="en-US" sz="2000" b="1" dirty="0" smtClean="0"/>
              <a:t>Citizens</a:t>
            </a:r>
            <a:r>
              <a:rPr lang="en-US" sz="2000" b="1" dirty="0"/>
              <a:t>: </a:t>
            </a:r>
          </a:p>
          <a:p>
            <a:pPr lvl="1"/>
            <a:r>
              <a:rPr lang="en-US" sz="1800" dirty="0"/>
              <a:t>Users collaborate in the </a:t>
            </a:r>
            <a:r>
              <a:rPr lang="en-US" sz="1800" b="1" dirty="0" smtClean="0"/>
              <a:t>definition of the digital entity </a:t>
            </a:r>
            <a:r>
              <a:rPr lang="en-US" sz="1800" dirty="0" smtClean="0"/>
              <a:t>of </a:t>
            </a:r>
            <a:r>
              <a:rPr lang="en-US" sz="1800" dirty="0"/>
              <a:t>the city. </a:t>
            </a:r>
            <a:endParaRPr lang="en-US" sz="1800" dirty="0" smtClean="0"/>
          </a:p>
          <a:p>
            <a:pPr lvl="1"/>
            <a:r>
              <a:rPr lang="en-US" sz="1800" dirty="0" smtClean="0"/>
              <a:t>Citizen </a:t>
            </a:r>
            <a:r>
              <a:rPr lang="en-US" sz="1800" b="1" dirty="0" smtClean="0"/>
              <a:t>produce and consumes contents </a:t>
            </a:r>
            <a:r>
              <a:rPr lang="en-US" sz="1800" dirty="0"/>
              <a:t>(super-prosumer concept). </a:t>
            </a:r>
            <a:endParaRPr lang="en-US" sz="1800" dirty="0" smtClean="0"/>
          </a:p>
          <a:p>
            <a:pPr marL="457200" lvl="1" indent="0">
              <a:buNone/>
            </a:pPr>
            <a:endParaRPr lang="en-US" sz="400" dirty="0"/>
          </a:p>
          <a:p>
            <a:r>
              <a:rPr lang="en-US" sz="2000" b="1" dirty="0"/>
              <a:t>SMEs: </a:t>
            </a:r>
          </a:p>
          <a:p>
            <a:pPr lvl="1"/>
            <a:r>
              <a:rPr lang="en-US" sz="1800" dirty="0"/>
              <a:t>IES Cities will allow the creation of services benefiting the local businesses. </a:t>
            </a:r>
            <a:endParaRPr lang="en-US" sz="1800" dirty="0" smtClean="0"/>
          </a:p>
          <a:p>
            <a:pPr marL="457200" lvl="1" indent="0">
              <a:buNone/>
            </a:pPr>
            <a:endParaRPr lang="en-US" sz="400" dirty="0"/>
          </a:p>
          <a:p>
            <a:r>
              <a:rPr lang="en-US" sz="2000" b="1" dirty="0"/>
              <a:t>ICT-developing companies: </a:t>
            </a:r>
          </a:p>
          <a:p>
            <a:pPr lvl="1"/>
            <a:r>
              <a:rPr lang="en-US" sz="1800" dirty="0"/>
              <a:t>The platform will enable the chance to create new apps and services based on user needs, bringing new possibilities and added value. </a:t>
            </a:r>
            <a:endParaRPr lang="en-US" sz="1800" dirty="0" smtClean="0"/>
          </a:p>
          <a:p>
            <a:pPr marL="457200" lvl="1" indent="0">
              <a:buNone/>
            </a:pPr>
            <a:endParaRPr lang="en-US" sz="400" dirty="0"/>
          </a:p>
          <a:p>
            <a:r>
              <a:rPr lang="en-US" sz="2000" b="1" dirty="0"/>
              <a:t>Public administration: </a:t>
            </a:r>
          </a:p>
          <a:p>
            <a:pPr lvl="1"/>
            <a:r>
              <a:rPr lang="en-US" sz="1800" dirty="0"/>
              <a:t>The interaction with the users will enable them to improve </a:t>
            </a:r>
            <a:r>
              <a:rPr lang="en-US" sz="1800" dirty="0" smtClean="0"/>
              <a:t>and </a:t>
            </a:r>
            <a:r>
              <a:rPr lang="en-US" sz="1800" dirty="0"/>
              <a:t>foster the use of their deployed sensors in urban </a:t>
            </a:r>
            <a:r>
              <a:rPr lang="en-US" sz="1800" dirty="0" smtClean="0"/>
              <a:t>areas </a:t>
            </a:r>
            <a:r>
              <a:rPr lang="en-US" sz="1800" dirty="0"/>
              <a:t>and open databases</a:t>
            </a:r>
            <a:endParaRPr lang="es-ES" sz="1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5805264"/>
            <a:ext cx="159067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96577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IES Cities </a:t>
            </a:r>
            <a:r>
              <a:rPr lang="es-ES" dirty="0" err="1" smtClean="0"/>
              <a:t>Objectives</a:t>
            </a:r>
            <a:endParaRPr lang="es-ES" dirty="0"/>
          </a:p>
        </p:txBody>
      </p:sp>
      <p:sp>
        <p:nvSpPr>
          <p:cNvPr id="3" name="2 Marcador de contenido"/>
          <p:cNvSpPr>
            <a:spLocks noGrp="1"/>
          </p:cNvSpPr>
          <p:nvPr>
            <p:ph idx="1"/>
          </p:nvPr>
        </p:nvSpPr>
        <p:spPr/>
        <p:txBody>
          <a:bodyPr/>
          <a:lstStyle/>
          <a:p>
            <a:r>
              <a:rPr lang="en-US" sz="2000" dirty="0"/>
              <a:t>To </a:t>
            </a:r>
            <a:r>
              <a:rPr lang="en-US" sz="2000" b="1" dirty="0"/>
              <a:t>create a new open-platform </a:t>
            </a:r>
            <a:r>
              <a:rPr lang="en-US" sz="2000" dirty="0"/>
              <a:t>adapting the technologies and over taking the knowledge from previous initiatives.</a:t>
            </a:r>
          </a:p>
          <a:p>
            <a:r>
              <a:rPr lang="en-US" sz="2000" dirty="0"/>
              <a:t>To </a:t>
            </a:r>
            <a:r>
              <a:rPr lang="en-US" sz="2000" b="1" dirty="0"/>
              <a:t>validate and test a set of predefined </a:t>
            </a:r>
            <a:r>
              <a:rPr lang="en-US" sz="2000" b="1" dirty="0" smtClean="0"/>
              <a:t>urban apps across </a:t>
            </a:r>
            <a:r>
              <a:rPr lang="en-US" sz="2000" b="1" dirty="0"/>
              <a:t>the cities</a:t>
            </a:r>
            <a:r>
              <a:rPr lang="en-US" sz="2000" dirty="0"/>
              <a:t>. </a:t>
            </a:r>
          </a:p>
          <a:p>
            <a:r>
              <a:rPr lang="en-US" sz="2000" dirty="0"/>
              <a:t>To </a:t>
            </a:r>
            <a:r>
              <a:rPr lang="en-US" sz="2000" b="1" dirty="0"/>
              <a:t>validate, </a:t>
            </a:r>
            <a:r>
              <a:rPr lang="en-US" sz="2000" b="1" dirty="0" err="1"/>
              <a:t>analyse</a:t>
            </a:r>
            <a:r>
              <a:rPr lang="en-US" sz="2000" b="1" dirty="0"/>
              <a:t> and retrieve technical feedback from the different pilots </a:t>
            </a:r>
            <a:r>
              <a:rPr lang="en-US" sz="2000" dirty="0"/>
              <a:t>in order to detect and solve the major incidences of the technical solutions used in the cities.</a:t>
            </a:r>
          </a:p>
          <a:p>
            <a:r>
              <a:rPr lang="en-US" sz="2000" dirty="0"/>
              <a:t>To adequately </a:t>
            </a:r>
            <a:r>
              <a:rPr lang="en-US" sz="2000" b="1" dirty="0" smtClean="0"/>
              <a:t>achieve engagement of </a:t>
            </a:r>
            <a:r>
              <a:rPr lang="en-US" sz="2000" b="1" dirty="0"/>
              <a:t>users in the pilots </a:t>
            </a:r>
            <a:r>
              <a:rPr lang="en-US" sz="2000" b="1" dirty="0" smtClean="0"/>
              <a:t>and measure </a:t>
            </a:r>
            <a:r>
              <a:rPr lang="en-US" sz="2000" b="1" dirty="0"/>
              <a:t>their </a:t>
            </a:r>
            <a:r>
              <a:rPr lang="en-US" sz="2000" b="1" dirty="0" smtClean="0"/>
              <a:t>acceptability</a:t>
            </a:r>
            <a:r>
              <a:rPr lang="en-US" sz="2000" dirty="0" smtClean="0"/>
              <a:t> </a:t>
            </a:r>
            <a:r>
              <a:rPr lang="en-US" sz="2000" dirty="0"/>
              <a:t>during the validations.</a:t>
            </a:r>
          </a:p>
          <a:p>
            <a:r>
              <a:rPr lang="en-US" sz="2000" dirty="0"/>
              <a:t>To </a:t>
            </a:r>
            <a:r>
              <a:rPr lang="en-US" sz="2000" b="1" dirty="0" smtClean="0"/>
              <a:t>maximize </a:t>
            </a:r>
            <a:r>
              <a:rPr lang="en-US" sz="2000" b="1" dirty="0"/>
              <a:t>the impact </a:t>
            </a:r>
            <a:r>
              <a:rPr lang="en-US" sz="2000" dirty="0"/>
              <a:t>of the project through </a:t>
            </a:r>
            <a:r>
              <a:rPr lang="en-US" sz="2000" dirty="0" smtClean="0"/>
              <a:t>adequate </a:t>
            </a:r>
            <a:r>
              <a:rPr lang="en-US" sz="2000" dirty="0"/>
              <a:t>dissemination </a:t>
            </a:r>
            <a:r>
              <a:rPr lang="en-US" sz="2000" dirty="0" smtClean="0"/>
              <a:t>activities and publication of solutions upon a </a:t>
            </a:r>
            <a:r>
              <a:rPr lang="en-US" sz="2000" b="1" dirty="0" smtClean="0"/>
              <a:t>Dual-license model</a:t>
            </a:r>
            <a:r>
              <a:rPr lang="en-US" sz="2000" dirty="0" smtClean="0"/>
              <a:t>. </a:t>
            </a:r>
            <a:endParaRPr lang="en-US" sz="2000" dirty="0"/>
          </a:p>
          <a:p>
            <a:pPr marL="0" indent="0">
              <a:buNone/>
            </a:pPr>
            <a:endParaRPr lang="es-ES" sz="20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5805264"/>
            <a:ext cx="159067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19446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IES </a:t>
            </a:r>
            <a:r>
              <a:rPr lang="es-ES" dirty="0" err="1" smtClean="0"/>
              <a:t>Cities</a:t>
            </a:r>
            <a:r>
              <a:rPr lang="es-ES" dirty="0" smtClean="0"/>
              <a:t> Player</a:t>
            </a:r>
            <a:endParaRPr lang="es-ES" dirty="0"/>
          </a:p>
        </p:txBody>
      </p:sp>
      <p:grpSp>
        <p:nvGrpSpPr>
          <p:cNvPr id="6" name="5 Grupo"/>
          <p:cNvGrpSpPr/>
          <p:nvPr/>
        </p:nvGrpSpPr>
        <p:grpSpPr>
          <a:xfrm>
            <a:off x="107504" y="1700808"/>
            <a:ext cx="8892480" cy="3289877"/>
            <a:chOff x="296925" y="2341197"/>
            <a:chExt cx="9396233" cy="3657600"/>
          </a:xfrm>
        </p:grpSpPr>
        <p:pic>
          <p:nvPicPr>
            <p:cNvPr id="7" name="Picture 9" descr="F:\temp\player\ies_cities_player_img\search_within_500_k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081" y="2341197"/>
              <a:ext cx="22860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F:\temp\player\ies_cities_player_img\search_result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7003" y="2341197"/>
              <a:ext cx="22860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F:\temp\player\ies_cities_player_img\search_popup.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07158" y="2341197"/>
              <a:ext cx="22860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F:\temp\player\ies_cities_player_img\promoted_apps_index.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6925" y="2341197"/>
              <a:ext cx="2286000" cy="3657600"/>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1760" y="5805264"/>
            <a:ext cx="159067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uadroTexto 2"/>
          <p:cNvSpPr txBox="1"/>
          <p:nvPr/>
        </p:nvSpPr>
        <p:spPr>
          <a:xfrm>
            <a:off x="827584" y="5157192"/>
            <a:ext cx="6264696" cy="646331"/>
          </a:xfrm>
          <a:prstGeom prst="rect">
            <a:avLst/>
          </a:prstGeom>
          <a:noFill/>
        </p:spPr>
        <p:txBody>
          <a:bodyPr wrap="square" rtlCol="0">
            <a:spAutoFit/>
          </a:bodyPr>
          <a:lstStyle/>
          <a:p>
            <a:r>
              <a:rPr lang="es-ES" dirty="0" smtClean="0"/>
              <a:t>17 apps in Google Play: </a:t>
            </a:r>
            <a:r>
              <a:rPr lang="es-ES" dirty="0" smtClean="0">
                <a:hlinkClick r:id="rId8"/>
              </a:rPr>
              <a:t>https</a:t>
            </a:r>
            <a:r>
              <a:rPr lang="es-ES" dirty="0">
                <a:hlinkClick r:id="rId8"/>
              </a:rPr>
              <a:t>://</a:t>
            </a:r>
            <a:r>
              <a:rPr lang="es-ES" dirty="0" smtClean="0">
                <a:hlinkClick r:id="rId8"/>
              </a:rPr>
              <a:t>play.google.com/store/search?q=IESCities&amp;c=apps</a:t>
            </a:r>
            <a:r>
              <a:rPr lang="es-ES" dirty="0" smtClean="0"/>
              <a:t> </a:t>
            </a:r>
            <a:endParaRPr lang="es-ES" dirty="0"/>
          </a:p>
        </p:txBody>
      </p:sp>
    </p:spTree>
    <p:extLst>
      <p:ext uri="{BB962C8B-B14F-4D97-AF65-F5344CB8AC3E}">
        <p14:creationId xmlns:p14="http://schemas.microsoft.com/office/powerpoint/2010/main" val="3284277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blogs.cisco.com/wp-content/uploads/Internet-of-Everything.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906" y="4005064"/>
            <a:ext cx="2717102" cy="2160240"/>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a:xfrm>
            <a:off x="0" y="0"/>
            <a:ext cx="9144000" cy="1143000"/>
          </a:xfrm>
        </p:spPr>
        <p:txBody>
          <a:bodyPr/>
          <a:lstStyle/>
          <a:p>
            <a:r>
              <a:rPr lang="en-GB" dirty="0" smtClean="0"/>
              <a:t>Internet of Things (</a:t>
            </a:r>
            <a:r>
              <a:rPr lang="en-GB" dirty="0" err="1" smtClean="0"/>
              <a:t>IoT</a:t>
            </a:r>
            <a:r>
              <a:rPr lang="en-GB" dirty="0" smtClean="0"/>
              <a:t>) Promise</a:t>
            </a:r>
            <a:endParaRPr lang="en-GB" dirty="0"/>
          </a:p>
        </p:txBody>
      </p:sp>
      <p:sp>
        <p:nvSpPr>
          <p:cNvPr id="3" name="2 Marcador de contenido"/>
          <p:cNvSpPr>
            <a:spLocks noGrp="1"/>
          </p:cNvSpPr>
          <p:nvPr>
            <p:ph idx="1"/>
          </p:nvPr>
        </p:nvSpPr>
        <p:spPr>
          <a:xfrm>
            <a:off x="179512" y="1124744"/>
            <a:ext cx="8856984" cy="4464496"/>
          </a:xfrm>
        </p:spPr>
        <p:txBody>
          <a:bodyPr/>
          <a:lstStyle/>
          <a:p>
            <a:pPr algn="just"/>
            <a:r>
              <a:rPr lang="en-US" sz="2800" dirty="0"/>
              <a:t>There will be </a:t>
            </a:r>
            <a:r>
              <a:rPr lang="en-US" sz="2800" b="1" dirty="0"/>
              <a:t>around 25 billion devices connected to the Internet by 2015</a:t>
            </a:r>
            <a:r>
              <a:rPr lang="en-US" sz="2800" dirty="0"/>
              <a:t>, 50 billion by </a:t>
            </a:r>
            <a:r>
              <a:rPr lang="en-US" sz="2800" dirty="0" smtClean="0"/>
              <a:t>2020</a:t>
            </a:r>
          </a:p>
          <a:p>
            <a:pPr lvl="1" algn="just"/>
            <a:r>
              <a:rPr lang="en-GB" sz="2400" dirty="0"/>
              <a:t>A </a:t>
            </a:r>
            <a:r>
              <a:rPr lang="en-GB" sz="2400" b="1" dirty="0"/>
              <a:t>dynamic and universal network</a:t>
            </a:r>
            <a:r>
              <a:rPr lang="en-GB" sz="2400" dirty="0"/>
              <a:t> where </a:t>
            </a:r>
            <a:r>
              <a:rPr lang="en-GB" sz="2400" b="1" dirty="0"/>
              <a:t>billions of identifiable “things”</a:t>
            </a:r>
            <a:r>
              <a:rPr lang="en-GB" sz="2400" dirty="0"/>
              <a:t> (e.g. devices, people, applications, etc.) </a:t>
            </a:r>
            <a:r>
              <a:rPr lang="en-GB" sz="2400" b="1" dirty="0"/>
              <a:t>communicate</a:t>
            </a:r>
            <a:r>
              <a:rPr lang="en-GB" sz="2400" dirty="0"/>
              <a:t> with one another </a:t>
            </a:r>
            <a:r>
              <a:rPr lang="en-GB" sz="2400" b="1" dirty="0"/>
              <a:t>anytime anywhere</a:t>
            </a:r>
            <a:r>
              <a:rPr lang="en-GB" sz="2400" dirty="0"/>
              <a:t>; things become </a:t>
            </a:r>
            <a:r>
              <a:rPr lang="en-GB" sz="2400" b="1" dirty="0"/>
              <a:t>context-aware</a:t>
            </a:r>
            <a:r>
              <a:rPr lang="en-GB" sz="2400" dirty="0"/>
              <a:t>, are able to configure themselves and exchange information, and </a:t>
            </a:r>
            <a:r>
              <a:rPr lang="en-GB" sz="2400" b="1" dirty="0"/>
              <a:t>show “intelligence/cognitive” </a:t>
            </a:r>
            <a:r>
              <a:rPr lang="en-GB" sz="2400" b="1" dirty="0" smtClean="0"/>
              <a:t>behaviour</a:t>
            </a:r>
            <a:endParaRPr lang="en-US" sz="2400" dirty="0"/>
          </a:p>
        </p:txBody>
      </p:sp>
      <p:pic>
        <p:nvPicPr>
          <p:cNvPr id="12290" name="Picture 2">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016" y="4214023"/>
            <a:ext cx="4427984" cy="26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60107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smtClean="0"/>
              <a:t>Bristol’s </a:t>
            </a:r>
            <a:r>
              <a:rPr lang="en-GB" dirty="0" err="1" smtClean="0"/>
              <a:t>Democratree</a:t>
            </a:r>
            <a:r>
              <a:rPr lang="en-GB" dirty="0" smtClean="0"/>
              <a:t> App</a:t>
            </a:r>
            <a:endParaRPr lang="en-GB" dirty="0"/>
          </a:p>
        </p:txBody>
      </p:sp>
      <p:pic>
        <p:nvPicPr>
          <p:cNvPr id="7"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700808"/>
            <a:ext cx="8737144" cy="3800000"/>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5805264"/>
            <a:ext cx="159067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57270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smtClean="0"/>
              <a:t>Zaragoza’s Your Opinion Matters</a:t>
            </a:r>
            <a:endParaRPr lang="en-GB" dirty="0"/>
          </a:p>
        </p:txBody>
      </p:sp>
      <p:pic>
        <p:nvPicPr>
          <p:cNvPr id="6" name="5 Imagen" descr="quejas@detalle.png"/>
          <p:cNvPicPr>
            <a:picLocks noChangeAspect="1"/>
          </p:cNvPicPr>
          <p:nvPr/>
        </p:nvPicPr>
        <p:blipFill>
          <a:blip r:embed="rId2" cstate="print"/>
          <a:stretch>
            <a:fillRect/>
          </a:stretch>
        </p:blipFill>
        <p:spPr>
          <a:xfrm>
            <a:off x="868351" y="1710333"/>
            <a:ext cx="2331719" cy="3886199"/>
          </a:xfrm>
          <a:prstGeom prst="rect">
            <a:avLst/>
          </a:prstGeom>
        </p:spPr>
      </p:pic>
      <p:pic>
        <p:nvPicPr>
          <p:cNvPr id="7" name="6 Imagen" descr="quejas@detalle-listado.png"/>
          <p:cNvPicPr>
            <a:picLocks noChangeAspect="1"/>
          </p:cNvPicPr>
          <p:nvPr/>
        </p:nvPicPr>
        <p:blipFill>
          <a:blip r:embed="rId3" cstate="print"/>
          <a:stretch>
            <a:fillRect/>
          </a:stretch>
        </p:blipFill>
        <p:spPr>
          <a:xfrm>
            <a:off x="5580112" y="1700808"/>
            <a:ext cx="2343149" cy="3905249"/>
          </a:xfrm>
          <a:prstGeom prst="rect">
            <a:avLst/>
          </a:prstGeom>
        </p:spPr>
      </p:pic>
      <p:pic>
        <p:nvPicPr>
          <p:cNvPr id="8" name="7 Imagen" descr="quejas@listado.png"/>
          <p:cNvPicPr>
            <a:picLocks noChangeAspect="1"/>
          </p:cNvPicPr>
          <p:nvPr/>
        </p:nvPicPr>
        <p:blipFill>
          <a:blip r:embed="rId4" cstate="print"/>
          <a:stretch>
            <a:fillRect/>
          </a:stretch>
        </p:blipFill>
        <p:spPr>
          <a:xfrm>
            <a:off x="3258902" y="1734145"/>
            <a:ext cx="2303144" cy="3838574"/>
          </a:xfrm>
          <a:prstGeom prst="rect">
            <a:avLst/>
          </a:prstGeom>
        </p:spPr>
      </p:pic>
      <p:pic>
        <p:nvPicPr>
          <p:cNvPr id="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760" y="5805264"/>
            <a:ext cx="159067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37749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71472" y="44624"/>
            <a:ext cx="8215370" cy="1143000"/>
          </a:xfrm>
        </p:spPr>
        <p:txBody>
          <a:bodyPr/>
          <a:lstStyle/>
          <a:p>
            <a:r>
              <a:rPr lang="es-ES" dirty="0" smtClean="0"/>
              <a:t>Relación con Open City Data</a:t>
            </a:r>
            <a:endParaRPr lang="es-ES" dirty="0"/>
          </a:p>
        </p:txBody>
      </p:sp>
      <p:sp>
        <p:nvSpPr>
          <p:cNvPr id="3" name="Marcador de contenido 2"/>
          <p:cNvSpPr>
            <a:spLocks noGrp="1"/>
          </p:cNvSpPr>
          <p:nvPr>
            <p:ph idx="1"/>
          </p:nvPr>
        </p:nvSpPr>
        <p:spPr>
          <a:xfrm>
            <a:off x="571472" y="980728"/>
            <a:ext cx="8229600" cy="4525963"/>
          </a:xfrm>
        </p:spPr>
        <p:txBody>
          <a:bodyPr/>
          <a:lstStyle/>
          <a:p>
            <a:r>
              <a:rPr lang="es-ES" sz="2000" dirty="0" smtClean="0"/>
              <a:t>Hemos explorado cómo mezclar datos generados por usuarios con datos públicos, donde los resultados en consultas se mezclan pero los </a:t>
            </a:r>
            <a:r>
              <a:rPr lang="es-ES" sz="2000" dirty="0" err="1" smtClean="0"/>
              <a:t>datasets</a:t>
            </a:r>
            <a:r>
              <a:rPr lang="es-ES" sz="2000" dirty="0" smtClean="0"/>
              <a:t> no</a:t>
            </a:r>
          </a:p>
          <a:p>
            <a:pPr marL="742950" lvl="2" indent="-342900"/>
            <a:r>
              <a:rPr lang="es-ES" sz="1600" dirty="0"/>
              <a:t>Usado datos públicos de Bristol, Zaragoza, Majadahonda y </a:t>
            </a:r>
            <a:r>
              <a:rPr lang="es-ES" sz="1600" dirty="0" err="1"/>
              <a:t>Rovereto</a:t>
            </a:r>
            <a:r>
              <a:rPr lang="es-ES" sz="1600" dirty="0"/>
              <a:t> </a:t>
            </a:r>
            <a:r>
              <a:rPr lang="es-ES" sz="1600" dirty="0">
                <a:sym typeface="Wingdings" panose="05000000000000000000" pitchFamily="2" charset="2"/>
              </a:rPr>
              <a:t> ciudades muy distintas con diferentes grados de madurez en el ofrecimiento de datos abiertos</a:t>
            </a:r>
            <a:endParaRPr lang="es-ES" sz="1600" dirty="0"/>
          </a:p>
          <a:p>
            <a:r>
              <a:rPr lang="es-ES" sz="2000" dirty="0"/>
              <a:t>Su mayor virtud es que un desarrollador web sólo debe centrarse en parte cliente, haciendo que el hosting de </a:t>
            </a:r>
            <a:r>
              <a:rPr lang="es-ES" sz="2000" dirty="0" err="1"/>
              <a:t>datasets</a:t>
            </a:r>
            <a:r>
              <a:rPr lang="es-ES" sz="2000" dirty="0"/>
              <a:t> públicos y los creados por la propia aplicación sean gestionados por la solución. </a:t>
            </a:r>
          </a:p>
          <a:p>
            <a:pPr lvl="1"/>
            <a:r>
              <a:rPr lang="es-ES" sz="1800" dirty="0"/>
              <a:t>Aparte de </a:t>
            </a:r>
            <a:r>
              <a:rPr lang="es-ES" sz="1800" dirty="0" err="1"/>
              <a:t>dataset</a:t>
            </a:r>
            <a:r>
              <a:rPr lang="es-ES" sz="1800" dirty="0"/>
              <a:t> hosting and </a:t>
            </a:r>
            <a:r>
              <a:rPr lang="es-ES" sz="1800" dirty="0" err="1"/>
              <a:t>querying</a:t>
            </a:r>
            <a:r>
              <a:rPr lang="es-ES" sz="1800" dirty="0"/>
              <a:t> la solución también permite generar </a:t>
            </a:r>
            <a:r>
              <a:rPr lang="es-ES" sz="1800" dirty="0" err="1"/>
              <a:t>logs</a:t>
            </a:r>
            <a:r>
              <a:rPr lang="es-ES" sz="1800" dirty="0"/>
              <a:t> para medir usabilidad de la solución</a:t>
            </a:r>
          </a:p>
          <a:p>
            <a:r>
              <a:rPr lang="es-ES" sz="2000" dirty="0"/>
              <a:t>Hemos creado solución </a:t>
            </a:r>
            <a:r>
              <a:rPr lang="es-ES" sz="2000" dirty="0">
                <a:hlinkClick r:id="rId2"/>
              </a:rPr>
              <a:t>http://iescities.com</a:t>
            </a:r>
            <a:r>
              <a:rPr lang="es-ES" sz="2000" dirty="0"/>
              <a:t>, donde ciudades pueden alojar </a:t>
            </a:r>
            <a:r>
              <a:rPr lang="es-ES" sz="2000" dirty="0" err="1"/>
              <a:t>datasets</a:t>
            </a:r>
            <a:r>
              <a:rPr lang="es-ES" sz="2000" dirty="0"/>
              <a:t> junto con JSON </a:t>
            </a:r>
            <a:r>
              <a:rPr lang="es-ES" sz="2000" dirty="0" err="1"/>
              <a:t>mapping</a:t>
            </a:r>
            <a:r>
              <a:rPr lang="es-ES" sz="2000" dirty="0"/>
              <a:t> que permite su explotación a través de API </a:t>
            </a:r>
            <a:r>
              <a:rPr lang="es-ES" sz="2000" dirty="0" err="1"/>
              <a:t>Query</a:t>
            </a:r>
            <a:r>
              <a:rPr lang="es-ES" sz="2000" dirty="0"/>
              <a:t> </a:t>
            </a:r>
            <a:r>
              <a:rPr lang="es-ES" sz="2000" dirty="0" err="1"/>
              <a:t>Mapper</a:t>
            </a:r>
            <a:endParaRPr lang="es-ES" sz="2000" dirty="0"/>
          </a:p>
          <a:p>
            <a:pPr lvl="1"/>
            <a:r>
              <a:rPr lang="es-ES" sz="1800" dirty="0" err="1"/>
              <a:t>Swagger</a:t>
            </a:r>
            <a:r>
              <a:rPr lang="es-ES" sz="1800" dirty="0"/>
              <a:t> API to </a:t>
            </a:r>
            <a:r>
              <a:rPr lang="es-ES" sz="1800" dirty="0" err="1"/>
              <a:t>access</a:t>
            </a:r>
            <a:r>
              <a:rPr lang="es-ES" sz="1800" dirty="0"/>
              <a:t> </a:t>
            </a:r>
            <a:r>
              <a:rPr lang="es-ES" sz="1800" dirty="0" err="1"/>
              <a:t>functionality</a:t>
            </a:r>
            <a:r>
              <a:rPr lang="es-ES" sz="1800" dirty="0"/>
              <a:t> of </a:t>
            </a:r>
            <a:r>
              <a:rPr lang="es-ES" sz="1800" dirty="0" err="1"/>
              <a:t>the</a:t>
            </a:r>
            <a:r>
              <a:rPr lang="es-ES" sz="1800" dirty="0"/>
              <a:t> Project at: </a:t>
            </a:r>
            <a:r>
              <a:rPr lang="es-ES" sz="1800" dirty="0">
                <a:hlinkClick r:id="rId3"/>
              </a:rPr>
              <a:t>https://iescities.com/IESCities/swagger/</a:t>
            </a:r>
            <a:r>
              <a:rPr lang="es-ES" sz="1800" dirty="0"/>
              <a:t> </a:t>
            </a:r>
          </a:p>
          <a:p>
            <a:pPr lvl="1"/>
            <a:r>
              <a:rPr lang="es-ES" sz="1800" dirty="0"/>
              <a:t>Liberaremos como Open </a:t>
            </a:r>
            <a:r>
              <a:rPr lang="es-ES" sz="1800" dirty="0" err="1"/>
              <a:t>Source</a:t>
            </a:r>
            <a:r>
              <a:rPr lang="es-ES" sz="1800" dirty="0"/>
              <a:t> bajo licencia Apache 2 al final de este mes el código del proyecto</a:t>
            </a:r>
          </a:p>
          <a:p>
            <a:endParaRPr lang="es-ES" sz="2000" dirty="0"/>
          </a:p>
        </p:txBody>
      </p:sp>
    </p:spTree>
    <p:extLst>
      <p:ext uri="{BB962C8B-B14F-4D97-AF65-F5344CB8AC3E}">
        <p14:creationId xmlns:p14="http://schemas.microsoft.com/office/powerpoint/2010/main" val="30421441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1" y="-27384"/>
            <a:ext cx="7529454" cy="1143000"/>
          </a:xfrm>
        </p:spPr>
        <p:txBody>
          <a:bodyPr/>
          <a:lstStyle/>
          <a:p>
            <a:pPr algn="l"/>
            <a:r>
              <a:rPr lang="es-ES" sz="4000" dirty="0" err="1" smtClean="0"/>
              <a:t>What´s</a:t>
            </a:r>
            <a:r>
              <a:rPr lang="es-ES" sz="4000" dirty="0" smtClean="0"/>
              <a:t> </a:t>
            </a:r>
            <a:r>
              <a:rPr lang="es-ES" sz="4000" dirty="0" err="1" smtClean="0"/>
              <a:t>WeLive</a:t>
            </a:r>
            <a:r>
              <a:rPr lang="es-ES" sz="4000" dirty="0"/>
              <a:t> </a:t>
            </a:r>
            <a:r>
              <a:rPr lang="es-ES" sz="4000" dirty="0" smtClean="0"/>
              <a:t>(I)</a:t>
            </a:r>
            <a:endParaRPr lang="es-ES" sz="4000" dirty="0"/>
          </a:p>
        </p:txBody>
      </p:sp>
      <p:sp>
        <p:nvSpPr>
          <p:cNvPr id="17" name="16 Rectángulo redondeado"/>
          <p:cNvSpPr/>
          <p:nvPr/>
        </p:nvSpPr>
        <p:spPr>
          <a:xfrm>
            <a:off x="683568" y="1052736"/>
            <a:ext cx="7848872" cy="2808312"/>
          </a:xfrm>
          <a:prstGeom prst="roundRect">
            <a:avLst/>
          </a:prstGeom>
          <a:noFill/>
          <a:ln w="38100"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kern="0" dirty="0" smtClean="0">
                <a:latin typeface="Calibri"/>
              </a:rPr>
              <a:t>A novel </a:t>
            </a:r>
            <a:r>
              <a:rPr lang="en-US" sz="2400" b="1" kern="0" dirty="0" smtClean="0">
                <a:solidFill>
                  <a:srgbClr val="F05A41"/>
                </a:solidFill>
                <a:latin typeface="Calibri"/>
              </a:rPr>
              <a:t>We-Government ecosystem</a:t>
            </a:r>
            <a:r>
              <a:rPr lang="en-US" sz="2400" b="1" kern="0" dirty="0" smtClean="0">
                <a:latin typeface="Calibri"/>
              </a:rPr>
              <a:t> of tools (Live) that is easily deployable in different PA and which promotes </a:t>
            </a:r>
            <a:r>
              <a:rPr lang="en-US" sz="2400" b="1" kern="0" dirty="0" smtClean="0">
                <a:solidFill>
                  <a:srgbClr val="F05A41"/>
                </a:solidFill>
                <a:latin typeface="Calibri"/>
              </a:rPr>
              <a:t>co-innovation</a:t>
            </a:r>
            <a:r>
              <a:rPr lang="en-US" sz="2400" b="1" kern="0" dirty="0" smtClean="0">
                <a:latin typeface="Calibri"/>
              </a:rPr>
              <a:t> and </a:t>
            </a:r>
            <a:r>
              <a:rPr lang="en-US" sz="2400" b="1" kern="0" dirty="0" smtClean="0">
                <a:solidFill>
                  <a:srgbClr val="F05A41"/>
                </a:solidFill>
                <a:latin typeface="Calibri"/>
              </a:rPr>
              <a:t>co-creation</a:t>
            </a:r>
            <a:r>
              <a:rPr lang="en-US" sz="2400" b="1" kern="0" dirty="0" smtClean="0">
                <a:latin typeface="Calibri"/>
              </a:rPr>
              <a:t> of </a:t>
            </a:r>
            <a:r>
              <a:rPr lang="en-US" sz="2400" b="1" kern="0" dirty="0" err="1" smtClean="0">
                <a:solidFill>
                  <a:srgbClr val="F05A41"/>
                </a:solidFill>
                <a:latin typeface="Calibri"/>
              </a:rPr>
              <a:t>personalised</a:t>
            </a:r>
            <a:r>
              <a:rPr lang="en-US" sz="2400" b="1" kern="0" dirty="0" smtClean="0">
                <a:solidFill>
                  <a:srgbClr val="F05A41"/>
                </a:solidFill>
                <a:latin typeface="Calibri"/>
              </a:rPr>
              <a:t> public services </a:t>
            </a:r>
            <a:r>
              <a:rPr lang="en-US" sz="2400" b="1" kern="0" dirty="0" smtClean="0">
                <a:latin typeface="Calibri"/>
              </a:rPr>
              <a:t>through </a:t>
            </a:r>
            <a:r>
              <a:rPr lang="en-US" sz="2400" b="1" kern="0" dirty="0" smtClean="0">
                <a:solidFill>
                  <a:srgbClr val="F05A41"/>
                </a:solidFill>
                <a:latin typeface="Calibri"/>
              </a:rPr>
              <a:t>public-private partnerships </a:t>
            </a:r>
            <a:r>
              <a:rPr lang="en-US" sz="2400" b="1" kern="0" dirty="0" smtClean="0">
                <a:latin typeface="Calibri"/>
              </a:rPr>
              <a:t>and the </a:t>
            </a:r>
            <a:r>
              <a:rPr lang="en-US" sz="2400" b="1" kern="0" dirty="0" smtClean="0">
                <a:solidFill>
                  <a:srgbClr val="F05A41"/>
                </a:solidFill>
                <a:latin typeface="Calibri"/>
              </a:rPr>
              <a:t>empowerment of all stakeholders </a:t>
            </a:r>
            <a:r>
              <a:rPr lang="en-US" sz="2400" b="1" kern="0" dirty="0" smtClean="0">
                <a:latin typeface="Calibri"/>
              </a:rPr>
              <a:t>to actively take part in the value-chain of a municipality or a territory</a:t>
            </a:r>
          </a:p>
        </p:txBody>
      </p:sp>
      <p:pic>
        <p:nvPicPr>
          <p:cNvPr id="10" name="Picture 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2566" y="3933056"/>
            <a:ext cx="1512168" cy="1780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 name="58 Grupo"/>
          <p:cNvGrpSpPr/>
          <p:nvPr/>
        </p:nvGrpSpPr>
        <p:grpSpPr>
          <a:xfrm>
            <a:off x="3148131" y="4266125"/>
            <a:ext cx="2304256" cy="1208466"/>
            <a:chOff x="2392363" y="3143196"/>
            <a:chExt cx="1801813" cy="877888"/>
          </a:xfrm>
        </p:grpSpPr>
        <p:pic>
          <p:nvPicPr>
            <p:cNvPr id="60" name="Picture 4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41576" y="3230509"/>
              <a:ext cx="4635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41576" y="3230509"/>
              <a:ext cx="4635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92363" y="3143196"/>
              <a:ext cx="1801813"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92363" y="3143196"/>
              <a:ext cx="1801813"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5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65438" y="3300359"/>
              <a:ext cx="8477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5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65438" y="3300359"/>
              <a:ext cx="847725"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5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81263" y="3184471"/>
              <a:ext cx="5873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5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81263" y="3184471"/>
              <a:ext cx="5873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5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14726" y="3184471"/>
              <a:ext cx="5873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5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514726" y="3184471"/>
              <a:ext cx="5873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Freeform 56"/>
            <p:cNvSpPr>
              <a:spLocks/>
            </p:cNvSpPr>
            <p:nvPr/>
          </p:nvSpPr>
          <p:spPr bwMode="auto">
            <a:xfrm>
              <a:off x="2667001" y="3333696"/>
              <a:ext cx="209550" cy="185738"/>
            </a:xfrm>
            <a:custGeom>
              <a:avLst/>
              <a:gdLst>
                <a:gd name="T0" fmla="*/ 0 w 1496"/>
                <a:gd name="T1" fmla="*/ 251 h 1504"/>
                <a:gd name="T2" fmla="*/ 748 w 1496"/>
                <a:gd name="T3" fmla="*/ 0 h 1504"/>
                <a:gd name="T4" fmla="*/ 1496 w 1496"/>
                <a:gd name="T5" fmla="*/ 251 h 1504"/>
                <a:gd name="T6" fmla="*/ 1496 w 1496"/>
                <a:gd name="T7" fmla="*/ 1254 h 1504"/>
                <a:gd name="T8" fmla="*/ 748 w 1496"/>
                <a:gd name="T9" fmla="*/ 1504 h 1504"/>
                <a:gd name="T10" fmla="*/ 0 w 1496"/>
                <a:gd name="T11" fmla="*/ 1254 h 1504"/>
                <a:gd name="T12" fmla="*/ 0 w 1496"/>
                <a:gd name="T13" fmla="*/ 251 h 1504"/>
              </a:gdLst>
              <a:ahLst/>
              <a:cxnLst>
                <a:cxn ang="0">
                  <a:pos x="T0" y="T1"/>
                </a:cxn>
                <a:cxn ang="0">
                  <a:pos x="T2" y="T3"/>
                </a:cxn>
                <a:cxn ang="0">
                  <a:pos x="T4" y="T5"/>
                </a:cxn>
                <a:cxn ang="0">
                  <a:pos x="T6" y="T7"/>
                </a:cxn>
                <a:cxn ang="0">
                  <a:pos x="T8" y="T9"/>
                </a:cxn>
                <a:cxn ang="0">
                  <a:pos x="T10" y="T11"/>
                </a:cxn>
                <a:cxn ang="0">
                  <a:pos x="T12" y="T13"/>
                </a:cxn>
              </a:cxnLst>
              <a:rect l="0" t="0" r="r" b="b"/>
              <a:pathLst>
                <a:path w="1496" h="1504">
                  <a:moveTo>
                    <a:pt x="0" y="251"/>
                  </a:moveTo>
                  <a:cubicBezTo>
                    <a:pt x="0" y="113"/>
                    <a:pt x="335" y="0"/>
                    <a:pt x="748" y="0"/>
                  </a:cubicBezTo>
                  <a:cubicBezTo>
                    <a:pt x="1162" y="0"/>
                    <a:pt x="1496" y="113"/>
                    <a:pt x="1496" y="251"/>
                  </a:cubicBezTo>
                  <a:lnTo>
                    <a:pt x="1496" y="1254"/>
                  </a:lnTo>
                  <a:cubicBezTo>
                    <a:pt x="1496" y="1392"/>
                    <a:pt x="1162" y="1504"/>
                    <a:pt x="748" y="1504"/>
                  </a:cubicBezTo>
                  <a:cubicBezTo>
                    <a:pt x="335" y="1504"/>
                    <a:pt x="0" y="1392"/>
                    <a:pt x="0" y="1254"/>
                  </a:cubicBezTo>
                  <a:lnTo>
                    <a:pt x="0" y="251"/>
                  </a:lnTo>
                  <a:close/>
                </a:path>
              </a:pathLst>
            </a:custGeom>
            <a:solidFill>
              <a:srgbClr val="F7964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1" name="Freeform 57"/>
            <p:cNvSpPr>
              <a:spLocks noEditPoints="1"/>
            </p:cNvSpPr>
            <p:nvPr/>
          </p:nvSpPr>
          <p:spPr bwMode="auto">
            <a:xfrm>
              <a:off x="2657476" y="3362271"/>
              <a:ext cx="228600" cy="41275"/>
            </a:xfrm>
            <a:custGeom>
              <a:avLst/>
              <a:gdLst>
                <a:gd name="T0" fmla="*/ 1627 w 1631"/>
                <a:gd name="T1" fmla="*/ 46 h 329"/>
                <a:gd name="T2" fmla="*/ 1611 w 1631"/>
                <a:gd name="T3" fmla="*/ 88 h 329"/>
                <a:gd name="T4" fmla="*/ 1584 w 1631"/>
                <a:gd name="T5" fmla="*/ 126 h 329"/>
                <a:gd name="T6" fmla="*/ 1551 w 1631"/>
                <a:gd name="T7" fmla="*/ 158 h 329"/>
                <a:gd name="T8" fmla="*/ 1469 w 1631"/>
                <a:gd name="T9" fmla="*/ 210 h 329"/>
                <a:gd name="T10" fmla="*/ 1368 w 1631"/>
                <a:gd name="T11" fmla="*/ 251 h 329"/>
                <a:gd name="T12" fmla="*/ 1255 w 1631"/>
                <a:gd name="T13" fmla="*/ 283 h 329"/>
                <a:gd name="T14" fmla="*/ 1271 w 1631"/>
                <a:gd name="T15" fmla="*/ 139 h 329"/>
                <a:gd name="T16" fmla="*/ 1365 w 1631"/>
                <a:gd name="T17" fmla="*/ 108 h 329"/>
                <a:gd name="T18" fmla="*/ 1435 w 1631"/>
                <a:gd name="T19" fmla="*/ 74 h 329"/>
                <a:gd name="T20" fmla="*/ 1484 w 1631"/>
                <a:gd name="T21" fmla="*/ 35 h 329"/>
                <a:gd name="T22" fmla="*/ 1495 w 1631"/>
                <a:gd name="T23" fmla="*/ 19 h 329"/>
                <a:gd name="T24" fmla="*/ 1497 w 1631"/>
                <a:gd name="T25" fmla="*/ 9 h 329"/>
                <a:gd name="T26" fmla="*/ 1496 w 1631"/>
                <a:gd name="T27" fmla="*/ 0 h 329"/>
                <a:gd name="T28" fmla="*/ 1112 w 1631"/>
                <a:gd name="T29" fmla="*/ 309 h 329"/>
                <a:gd name="T30" fmla="*/ 973 w 1631"/>
                <a:gd name="T31" fmla="*/ 324 h 329"/>
                <a:gd name="T32" fmla="*/ 695 w 1631"/>
                <a:gd name="T33" fmla="*/ 325 h 329"/>
                <a:gd name="T34" fmla="*/ 813 w 1631"/>
                <a:gd name="T35" fmla="*/ 193 h 329"/>
                <a:gd name="T36" fmla="*/ 1030 w 1631"/>
                <a:gd name="T37" fmla="*/ 182 h 329"/>
                <a:gd name="T38" fmla="*/ 1112 w 1631"/>
                <a:gd name="T39" fmla="*/ 309 h 329"/>
                <a:gd name="T40" fmla="*/ 516 w 1631"/>
                <a:gd name="T41" fmla="*/ 309 h 329"/>
                <a:gd name="T42" fmla="*/ 384 w 1631"/>
                <a:gd name="T43" fmla="*/ 285 h 329"/>
                <a:gd name="T44" fmla="*/ 266 w 1631"/>
                <a:gd name="T45" fmla="*/ 252 h 329"/>
                <a:gd name="T46" fmla="*/ 167 w 1631"/>
                <a:gd name="T47" fmla="*/ 212 h 329"/>
                <a:gd name="T48" fmla="*/ 204 w 1631"/>
                <a:gd name="T49" fmla="*/ 77 h 329"/>
                <a:gd name="T50" fmla="*/ 262 w 1631"/>
                <a:gd name="T51" fmla="*/ 106 h 329"/>
                <a:gd name="T52" fmla="*/ 356 w 1631"/>
                <a:gd name="T53" fmla="*/ 138 h 329"/>
                <a:gd name="T54" fmla="*/ 470 w 1631"/>
                <a:gd name="T55" fmla="*/ 164 h 329"/>
                <a:gd name="T56" fmla="*/ 570 w 1631"/>
                <a:gd name="T57" fmla="*/ 179 h 329"/>
                <a:gd name="T58" fmla="*/ 13 w 1631"/>
                <a:gd name="T59" fmla="*/ 72 h 329"/>
                <a:gd name="T60" fmla="*/ 4 w 1631"/>
                <a:gd name="T61" fmla="*/ 46 h 329"/>
                <a:gd name="T62" fmla="*/ 135 w 1631"/>
                <a:gd name="T63" fmla="*/ 0 h 329"/>
                <a:gd name="T64" fmla="*/ 134 w 1631"/>
                <a:gd name="T65" fmla="*/ 9 h 329"/>
                <a:gd name="T66" fmla="*/ 13 w 1631"/>
                <a:gd name="T67" fmla="*/ 7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31" h="329">
                  <a:moveTo>
                    <a:pt x="1631" y="21"/>
                  </a:moveTo>
                  <a:lnTo>
                    <a:pt x="1627" y="46"/>
                  </a:lnTo>
                  <a:cubicBezTo>
                    <a:pt x="1626" y="52"/>
                    <a:pt x="1624" y="58"/>
                    <a:pt x="1622" y="63"/>
                  </a:cubicBezTo>
                  <a:lnTo>
                    <a:pt x="1611" y="88"/>
                  </a:lnTo>
                  <a:cubicBezTo>
                    <a:pt x="1608" y="93"/>
                    <a:pt x="1606" y="98"/>
                    <a:pt x="1602" y="102"/>
                  </a:cubicBezTo>
                  <a:lnTo>
                    <a:pt x="1584" y="126"/>
                  </a:lnTo>
                  <a:cubicBezTo>
                    <a:pt x="1581" y="130"/>
                    <a:pt x="1579" y="132"/>
                    <a:pt x="1576" y="135"/>
                  </a:cubicBezTo>
                  <a:lnTo>
                    <a:pt x="1551" y="158"/>
                  </a:lnTo>
                  <a:lnTo>
                    <a:pt x="1512" y="186"/>
                  </a:lnTo>
                  <a:lnTo>
                    <a:pt x="1469" y="210"/>
                  </a:lnTo>
                  <a:lnTo>
                    <a:pt x="1421" y="232"/>
                  </a:lnTo>
                  <a:lnTo>
                    <a:pt x="1368" y="251"/>
                  </a:lnTo>
                  <a:lnTo>
                    <a:pt x="1312" y="269"/>
                  </a:lnTo>
                  <a:lnTo>
                    <a:pt x="1255" y="283"/>
                  </a:lnTo>
                  <a:lnTo>
                    <a:pt x="1221" y="152"/>
                  </a:lnTo>
                  <a:lnTo>
                    <a:pt x="1271" y="139"/>
                  </a:lnTo>
                  <a:lnTo>
                    <a:pt x="1321" y="123"/>
                  </a:lnTo>
                  <a:lnTo>
                    <a:pt x="1365" y="108"/>
                  </a:lnTo>
                  <a:lnTo>
                    <a:pt x="1403" y="91"/>
                  </a:lnTo>
                  <a:lnTo>
                    <a:pt x="1435" y="74"/>
                  </a:lnTo>
                  <a:lnTo>
                    <a:pt x="1459" y="58"/>
                  </a:lnTo>
                  <a:lnTo>
                    <a:pt x="1484" y="35"/>
                  </a:lnTo>
                  <a:lnTo>
                    <a:pt x="1476" y="43"/>
                  </a:lnTo>
                  <a:lnTo>
                    <a:pt x="1495" y="19"/>
                  </a:lnTo>
                  <a:lnTo>
                    <a:pt x="1486" y="34"/>
                  </a:lnTo>
                  <a:lnTo>
                    <a:pt x="1497" y="9"/>
                  </a:lnTo>
                  <a:lnTo>
                    <a:pt x="1492" y="25"/>
                  </a:lnTo>
                  <a:lnTo>
                    <a:pt x="1496" y="0"/>
                  </a:lnTo>
                  <a:lnTo>
                    <a:pt x="1631" y="21"/>
                  </a:lnTo>
                  <a:close/>
                  <a:moveTo>
                    <a:pt x="1112" y="309"/>
                  </a:moveTo>
                  <a:lnTo>
                    <a:pt x="1046" y="317"/>
                  </a:lnTo>
                  <a:lnTo>
                    <a:pt x="973" y="324"/>
                  </a:lnTo>
                  <a:lnTo>
                    <a:pt x="818" y="329"/>
                  </a:lnTo>
                  <a:lnTo>
                    <a:pt x="695" y="325"/>
                  </a:lnTo>
                  <a:lnTo>
                    <a:pt x="699" y="189"/>
                  </a:lnTo>
                  <a:lnTo>
                    <a:pt x="813" y="193"/>
                  </a:lnTo>
                  <a:lnTo>
                    <a:pt x="960" y="188"/>
                  </a:lnTo>
                  <a:lnTo>
                    <a:pt x="1030" y="182"/>
                  </a:lnTo>
                  <a:lnTo>
                    <a:pt x="1096" y="174"/>
                  </a:lnTo>
                  <a:lnTo>
                    <a:pt x="1112" y="309"/>
                  </a:lnTo>
                  <a:close/>
                  <a:moveTo>
                    <a:pt x="553" y="314"/>
                  </a:moveTo>
                  <a:lnTo>
                    <a:pt x="516" y="309"/>
                  </a:lnTo>
                  <a:lnTo>
                    <a:pt x="448" y="298"/>
                  </a:lnTo>
                  <a:lnTo>
                    <a:pt x="384" y="285"/>
                  </a:lnTo>
                  <a:lnTo>
                    <a:pt x="323" y="270"/>
                  </a:lnTo>
                  <a:lnTo>
                    <a:pt x="266" y="252"/>
                  </a:lnTo>
                  <a:lnTo>
                    <a:pt x="215" y="234"/>
                  </a:lnTo>
                  <a:lnTo>
                    <a:pt x="167" y="212"/>
                  </a:lnTo>
                  <a:lnTo>
                    <a:pt x="138" y="197"/>
                  </a:lnTo>
                  <a:lnTo>
                    <a:pt x="204" y="77"/>
                  </a:lnTo>
                  <a:lnTo>
                    <a:pt x="224" y="89"/>
                  </a:lnTo>
                  <a:lnTo>
                    <a:pt x="262" y="106"/>
                  </a:lnTo>
                  <a:lnTo>
                    <a:pt x="307" y="123"/>
                  </a:lnTo>
                  <a:lnTo>
                    <a:pt x="356" y="138"/>
                  </a:lnTo>
                  <a:lnTo>
                    <a:pt x="411" y="152"/>
                  </a:lnTo>
                  <a:lnTo>
                    <a:pt x="470" y="164"/>
                  </a:lnTo>
                  <a:lnTo>
                    <a:pt x="533" y="174"/>
                  </a:lnTo>
                  <a:lnTo>
                    <a:pt x="570" y="179"/>
                  </a:lnTo>
                  <a:lnTo>
                    <a:pt x="553" y="314"/>
                  </a:lnTo>
                  <a:close/>
                  <a:moveTo>
                    <a:pt x="13" y="72"/>
                  </a:moveTo>
                  <a:lnTo>
                    <a:pt x="9" y="63"/>
                  </a:lnTo>
                  <a:cubicBezTo>
                    <a:pt x="7" y="58"/>
                    <a:pt x="5" y="52"/>
                    <a:pt x="4" y="46"/>
                  </a:cubicBezTo>
                  <a:lnTo>
                    <a:pt x="0" y="21"/>
                  </a:lnTo>
                  <a:lnTo>
                    <a:pt x="135" y="0"/>
                  </a:lnTo>
                  <a:lnTo>
                    <a:pt x="139" y="25"/>
                  </a:lnTo>
                  <a:lnTo>
                    <a:pt x="134" y="9"/>
                  </a:lnTo>
                  <a:lnTo>
                    <a:pt x="137" y="17"/>
                  </a:lnTo>
                  <a:lnTo>
                    <a:pt x="13" y="72"/>
                  </a:lnTo>
                  <a:close/>
                </a:path>
              </a:pathLst>
            </a:custGeom>
            <a:solidFill>
              <a:srgbClr val="B66D31"/>
            </a:solidFill>
            <a:ln w="0" cap="flat">
              <a:solidFill>
                <a:srgbClr val="B66D31"/>
              </a:solid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2" name="Freeform 58"/>
            <p:cNvSpPr>
              <a:spLocks noEditPoints="1"/>
            </p:cNvSpPr>
            <p:nvPr/>
          </p:nvSpPr>
          <p:spPr bwMode="auto">
            <a:xfrm>
              <a:off x="2657476" y="3324171"/>
              <a:ext cx="228600" cy="203200"/>
            </a:xfrm>
            <a:custGeom>
              <a:avLst/>
              <a:gdLst>
                <a:gd name="T0" fmla="*/ 136 w 1632"/>
                <a:gd name="T1" fmla="*/ 914 h 1640"/>
                <a:gd name="T2" fmla="*/ 0 w 1632"/>
                <a:gd name="T3" fmla="*/ 778 h 1640"/>
                <a:gd name="T4" fmla="*/ 136 w 1632"/>
                <a:gd name="T5" fmla="*/ 778 h 1640"/>
                <a:gd name="T6" fmla="*/ 82 w 1632"/>
                <a:gd name="T7" fmla="*/ 171 h 1640"/>
                <a:gd name="T8" fmla="*/ 212 w 1632"/>
                <a:gd name="T9" fmla="*/ 98 h 1640"/>
                <a:gd name="T10" fmla="*/ 382 w 1632"/>
                <a:gd name="T11" fmla="*/ 45 h 1640"/>
                <a:gd name="T12" fmla="*/ 489 w 1632"/>
                <a:gd name="T13" fmla="*/ 163 h 1640"/>
                <a:gd name="T14" fmla="*/ 360 w 1632"/>
                <a:gd name="T15" fmla="*/ 191 h 1640"/>
                <a:gd name="T16" fmla="*/ 230 w 1632"/>
                <a:gd name="T17" fmla="*/ 238 h 1640"/>
                <a:gd name="T18" fmla="*/ 149 w 1632"/>
                <a:gd name="T19" fmla="*/ 294 h 1640"/>
                <a:gd name="T20" fmla="*/ 660 w 1632"/>
                <a:gd name="T21" fmla="*/ 6 h 1640"/>
                <a:gd name="T22" fmla="*/ 1026 w 1632"/>
                <a:gd name="T23" fmla="*/ 11 h 1640"/>
                <a:gd name="T24" fmla="*/ 819 w 1632"/>
                <a:gd name="T25" fmla="*/ 136 h 1640"/>
                <a:gd name="T26" fmla="*/ 607 w 1632"/>
                <a:gd name="T27" fmla="*/ 11 h 1640"/>
                <a:gd name="T28" fmla="*/ 1248 w 1632"/>
                <a:gd name="T29" fmla="*/ 45 h 1640"/>
                <a:gd name="T30" fmla="*/ 1418 w 1632"/>
                <a:gd name="T31" fmla="*/ 96 h 1640"/>
                <a:gd name="T32" fmla="*/ 1545 w 1632"/>
                <a:gd name="T33" fmla="*/ 166 h 1640"/>
                <a:gd name="T34" fmla="*/ 1467 w 1632"/>
                <a:gd name="T35" fmla="*/ 278 h 1640"/>
                <a:gd name="T36" fmla="*/ 1370 w 1632"/>
                <a:gd name="T37" fmla="*/ 224 h 1640"/>
                <a:gd name="T38" fmla="*/ 1222 w 1632"/>
                <a:gd name="T39" fmla="*/ 178 h 1640"/>
                <a:gd name="T40" fmla="*/ 1166 w 1632"/>
                <a:gd name="T41" fmla="*/ 29 h 1640"/>
                <a:gd name="T42" fmla="*/ 1496 w 1632"/>
                <a:gd name="T43" fmla="*/ 778 h 1640"/>
                <a:gd name="T44" fmla="*/ 1632 w 1632"/>
                <a:gd name="T45" fmla="*/ 914 h 1640"/>
                <a:gd name="T46" fmla="*/ 1496 w 1632"/>
                <a:gd name="T47" fmla="*/ 914 h 1640"/>
                <a:gd name="T48" fmla="*/ 1513 w 1632"/>
                <a:gd name="T49" fmla="*/ 1497 h 1640"/>
                <a:gd name="T50" fmla="*/ 1369 w 1632"/>
                <a:gd name="T51" fmla="*/ 1563 h 1640"/>
                <a:gd name="T52" fmla="*/ 1186 w 1632"/>
                <a:gd name="T53" fmla="*/ 1609 h 1640"/>
                <a:gd name="T54" fmla="*/ 1097 w 1632"/>
                <a:gd name="T55" fmla="*/ 1486 h 1640"/>
                <a:gd name="T56" fmla="*/ 1218 w 1632"/>
                <a:gd name="T57" fmla="*/ 1464 h 1640"/>
                <a:gd name="T58" fmla="*/ 1366 w 1632"/>
                <a:gd name="T59" fmla="*/ 1420 h 1640"/>
                <a:gd name="T60" fmla="*/ 1452 w 1632"/>
                <a:gd name="T61" fmla="*/ 1374 h 1640"/>
                <a:gd name="T62" fmla="*/ 974 w 1632"/>
                <a:gd name="T63" fmla="*/ 1635 h 1640"/>
                <a:gd name="T64" fmla="*/ 588 w 1632"/>
                <a:gd name="T65" fmla="*/ 1629 h 1640"/>
                <a:gd name="T66" fmla="*/ 600 w 1632"/>
                <a:gd name="T67" fmla="*/ 1494 h 1640"/>
                <a:gd name="T68" fmla="*/ 961 w 1632"/>
                <a:gd name="T69" fmla="*/ 1500 h 1640"/>
                <a:gd name="T70" fmla="*/ 415 w 1632"/>
                <a:gd name="T71" fmla="*/ 1603 h 1640"/>
                <a:gd name="T72" fmla="*/ 267 w 1632"/>
                <a:gd name="T73" fmla="*/ 1564 h 1640"/>
                <a:gd name="T74" fmla="*/ 126 w 1632"/>
                <a:gd name="T75" fmla="*/ 1501 h 1640"/>
                <a:gd name="T76" fmla="*/ 48 w 1632"/>
                <a:gd name="T77" fmla="*/ 1438 h 1640"/>
                <a:gd name="T78" fmla="*/ 14 w 1632"/>
                <a:gd name="T79" fmla="*/ 1384 h 1640"/>
                <a:gd name="T80" fmla="*/ 137 w 1632"/>
                <a:gd name="T81" fmla="*/ 1331 h 1640"/>
                <a:gd name="T82" fmla="*/ 166 w 1632"/>
                <a:gd name="T83" fmla="*/ 1364 h 1640"/>
                <a:gd name="T84" fmla="*/ 263 w 1632"/>
                <a:gd name="T85" fmla="*/ 1418 h 1640"/>
                <a:gd name="T86" fmla="*/ 412 w 1632"/>
                <a:gd name="T87" fmla="*/ 1463 h 1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32" h="1640">
                  <a:moveTo>
                    <a:pt x="0" y="1322"/>
                  </a:moveTo>
                  <a:lnTo>
                    <a:pt x="0" y="914"/>
                  </a:lnTo>
                  <a:lnTo>
                    <a:pt x="136" y="914"/>
                  </a:lnTo>
                  <a:lnTo>
                    <a:pt x="136" y="1322"/>
                  </a:lnTo>
                  <a:lnTo>
                    <a:pt x="0" y="1322"/>
                  </a:lnTo>
                  <a:close/>
                  <a:moveTo>
                    <a:pt x="0" y="778"/>
                  </a:moveTo>
                  <a:lnTo>
                    <a:pt x="0" y="370"/>
                  </a:lnTo>
                  <a:lnTo>
                    <a:pt x="136" y="370"/>
                  </a:lnTo>
                  <a:lnTo>
                    <a:pt x="136" y="778"/>
                  </a:lnTo>
                  <a:lnTo>
                    <a:pt x="0" y="778"/>
                  </a:lnTo>
                  <a:close/>
                  <a:moveTo>
                    <a:pt x="58" y="193"/>
                  </a:moveTo>
                  <a:lnTo>
                    <a:pt x="82" y="171"/>
                  </a:lnTo>
                  <a:lnTo>
                    <a:pt x="120" y="144"/>
                  </a:lnTo>
                  <a:lnTo>
                    <a:pt x="163" y="120"/>
                  </a:lnTo>
                  <a:lnTo>
                    <a:pt x="212" y="98"/>
                  </a:lnTo>
                  <a:lnTo>
                    <a:pt x="264" y="78"/>
                  </a:lnTo>
                  <a:lnTo>
                    <a:pt x="321" y="61"/>
                  </a:lnTo>
                  <a:lnTo>
                    <a:pt x="382" y="45"/>
                  </a:lnTo>
                  <a:lnTo>
                    <a:pt x="446" y="32"/>
                  </a:lnTo>
                  <a:lnTo>
                    <a:pt x="467" y="29"/>
                  </a:lnTo>
                  <a:lnTo>
                    <a:pt x="489" y="163"/>
                  </a:lnTo>
                  <a:lnTo>
                    <a:pt x="474" y="166"/>
                  </a:lnTo>
                  <a:lnTo>
                    <a:pt x="415" y="177"/>
                  </a:lnTo>
                  <a:lnTo>
                    <a:pt x="360" y="191"/>
                  </a:lnTo>
                  <a:lnTo>
                    <a:pt x="311" y="206"/>
                  </a:lnTo>
                  <a:lnTo>
                    <a:pt x="267" y="222"/>
                  </a:lnTo>
                  <a:lnTo>
                    <a:pt x="230" y="238"/>
                  </a:lnTo>
                  <a:lnTo>
                    <a:pt x="198" y="256"/>
                  </a:lnTo>
                  <a:lnTo>
                    <a:pt x="173" y="272"/>
                  </a:lnTo>
                  <a:lnTo>
                    <a:pt x="149" y="294"/>
                  </a:lnTo>
                  <a:lnTo>
                    <a:pt x="58" y="193"/>
                  </a:lnTo>
                  <a:close/>
                  <a:moveTo>
                    <a:pt x="607" y="11"/>
                  </a:moveTo>
                  <a:lnTo>
                    <a:pt x="660" y="6"/>
                  </a:lnTo>
                  <a:lnTo>
                    <a:pt x="814" y="0"/>
                  </a:lnTo>
                  <a:lnTo>
                    <a:pt x="970" y="5"/>
                  </a:lnTo>
                  <a:lnTo>
                    <a:pt x="1026" y="11"/>
                  </a:lnTo>
                  <a:lnTo>
                    <a:pt x="1014" y="146"/>
                  </a:lnTo>
                  <a:lnTo>
                    <a:pt x="965" y="141"/>
                  </a:lnTo>
                  <a:lnTo>
                    <a:pt x="819" y="136"/>
                  </a:lnTo>
                  <a:lnTo>
                    <a:pt x="672" y="141"/>
                  </a:lnTo>
                  <a:lnTo>
                    <a:pt x="619" y="146"/>
                  </a:lnTo>
                  <a:lnTo>
                    <a:pt x="607" y="11"/>
                  </a:lnTo>
                  <a:close/>
                  <a:moveTo>
                    <a:pt x="1166" y="29"/>
                  </a:moveTo>
                  <a:lnTo>
                    <a:pt x="1184" y="32"/>
                  </a:lnTo>
                  <a:lnTo>
                    <a:pt x="1248" y="45"/>
                  </a:lnTo>
                  <a:lnTo>
                    <a:pt x="1309" y="60"/>
                  </a:lnTo>
                  <a:lnTo>
                    <a:pt x="1365" y="77"/>
                  </a:lnTo>
                  <a:lnTo>
                    <a:pt x="1418" y="96"/>
                  </a:lnTo>
                  <a:lnTo>
                    <a:pt x="1464" y="117"/>
                  </a:lnTo>
                  <a:lnTo>
                    <a:pt x="1508" y="141"/>
                  </a:lnTo>
                  <a:lnTo>
                    <a:pt x="1545" y="166"/>
                  </a:lnTo>
                  <a:lnTo>
                    <a:pt x="1575" y="193"/>
                  </a:lnTo>
                  <a:lnTo>
                    <a:pt x="1483" y="293"/>
                  </a:lnTo>
                  <a:lnTo>
                    <a:pt x="1467" y="278"/>
                  </a:lnTo>
                  <a:lnTo>
                    <a:pt x="1441" y="259"/>
                  </a:lnTo>
                  <a:lnTo>
                    <a:pt x="1409" y="241"/>
                  </a:lnTo>
                  <a:lnTo>
                    <a:pt x="1370" y="224"/>
                  </a:lnTo>
                  <a:lnTo>
                    <a:pt x="1326" y="207"/>
                  </a:lnTo>
                  <a:lnTo>
                    <a:pt x="1276" y="192"/>
                  </a:lnTo>
                  <a:lnTo>
                    <a:pt x="1222" y="178"/>
                  </a:lnTo>
                  <a:lnTo>
                    <a:pt x="1162" y="166"/>
                  </a:lnTo>
                  <a:lnTo>
                    <a:pt x="1144" y="163"/>
                  </a:lnTo>
                  <a:lnTo>
                    <a:pt x="1166" y="29"/>
                  </a:lnTo>
                  <a:close/>
                  <a:moveTo>
                    <a:pt x="1632" y="370"/>
                  </a:moveTo>
                  <a:lnTo>
                    <a:pt x="1632" y="778"/>
                  </a:lnTo>
                  <a:lnTo>
                    <a:pt x="1496" y="778"/>
                  </a:lnTo>
                  <a:lnTo>
                    <a:pt x="1496" y="370"/>
                  </a:lnTo>
                  <a:lnTo>
                    <a:pt x="1632" y="370"/>
                  </a:lnTo>
                  <a:close/>
                  <a:moveTo>
                    <a:pt x="1632" y="914"/>
                  </a:moveTo>
                  <a:lnTo>
                    <a:pt x="1632" y="1322"/>
                  </a:lnTo>
                  <a:lnTo>
                    <a:pt x="1496" y="1322"/>
                  </a:lnTo>
                  <a:lnTo>
                    <a:pt x="1496" y="914"/>
                  </a:lnTo>
                  <a:lnTo>
                    <a:pt x="1632" y="914"/>
                  </a:lnTo>
                  <a:close/>
                  <a:moveTo>
                    <a:pt x="1530" y="1486"/>
                  </a:moveTo>
                  <a:lnTo>
                    <a:pt x="1513" y="1497"/>
                  </a:lnTo>
                  <a:lnTo>
                    <a:pt x="1470" y="1522"/>
                  </a:lnTo>
                  <a:lnTo>
                    <a:pt x="1422" y="1543"/>
                  </a:lnTo>
                  <a:lnTo>
                    <a:pt x="1369" y="1563"/>
                  </a:lnTo>
                  <a:lnTo>
                    <a:pt x="1313" y="1580"/>
                  </a:lnTo>
                  <a:lnTo>
                    <a:pt x="1252" y="1596"/>
                  </a:lnTo>
                  <a:lnTo>
                    <a:pt x="1186" y="1609"/>
                  </a:lnTo>
                  <a:lnTo>
                    <a:pt x="1119" y="1620"/>
                  </a:lnTo>
                  <a:lnTo>
                    <a:pt x="1113" y="1621"/>
                  </a:lnTo>
                  <a:lnTo>
                    <a:pt x="1097" y="1486"/>
                  </a:lnTo>
                  <a:lnTo>
                    <a:pt x="1097" y="1486"/>
                  </a:lnTo>
                  <a:lnTo>
                    <a:pt x="1160" y="1476"/>
                  </a:lnTo>
                  <a:lnTo>
                    <a:pt x="1218" y="1464"/>
                  </a:lnTo>
                  <a:lnTo>
                    <a:pt x="1272" y="1451"/>
                  </a:lnTo>
                  <a:lnTo>
                    <a:pt x="1322" y="1435"/>
                  </a:lnTo>
                  <a:lnTo>
                    <a:pt x="1366" y="1420"/>
                  </a:lnTo>
                  <a:lnTo>
                    <a:pt x="1404" y="1402"/>
                  </a:lnTo>
                  <a:lnTo>
                    <a:pt x="1436" y="1386"/>
                  </a:lnTo>
                  <a:lnTo>
                    <a:pt x="1452" y="1374"/>
                  </a:lnTo>
                  <a:lnTo>
                    <a:pt x="1530" y="1486"/>
                  </a:lnTo>
                  <a:close/>
                  <a:moveTo>
                    <a:pt x="976" y="1635"/>
                  </a:moveTo>
                  <a:lnTo>
                    <a:pt x="974" y="1635"/>
                  </a:lnTo>
                  <a:lnTo>
                    <a:pt x="819" y="1640"/>
                  </a:lnTo>
                  <a:lnTo>
                    <a:pt x="664" y="1635"/>
                  </a:lnTo>
                  <a:lnTo>
                    <a:pt x="588" y="1629"/>
                  </a:lnTo>
                  <a:lnTo>
                    <a:pt x="555" y="1625"/>
                  </a:lnTo>
                  <a:lnTo>
                    <a:pt x="571" y="1490"/>
                  </a:lnTo>
                  <a:lnTo>
                    <a:pt x="600" y="1494"/>
                  </a:lnTo>
                  <a:lnTo>
                    <a:pt x="668" y="1499"/>
                  </a:lnTo>
                  <a:lnTo>
                    <a:pt x="814" y="1504"/>
                  </a:lnTo>
                  <a:lnTo>
                    <a:pt x="961" y="1500"/>
                  </a:lnTo>
                  <a:lnTo>
                    <a:pt x="964" y="1499"/>
                  </a:lnTo>
                  <a:lnTo>
                    <a:pt x="976" y="1635"/>
                  </a:lnTo>
                  <a:close/>
                  <a:moveTo>
                    <a:pt x="415" y="1603"/>
                  </a:moveTo>
                  <a:lnTo>
                    <a:pt x="385" y="1597"/>
                  </a:lnTo>
                  <a:lnTo>
                    <a:pt x="324" y="1581"/>
                  </a:lnTo>
                  <a:lnTo>
                    <a:pt x="267" y="1564"/>
                  </a:lnTo>
                  <a:lnTo>
                    <a:pt x="216" y="1545"/>
                  </a:lnTo>
                  <a:lnTo>
                    <a:pt x="168" y="1524"/>
                  </a:lnTo>
                  <a:lnTo>
                    <a:pt x="126" y="1501"/>
                  </a:lnTo>
                  <a:lnTo>
                    <a:pt x="89" y="1475"/>
                  </a:lnTo>
                  <a:lnTo>
                    <a:pt x="56" y="1447"/>
                  </a:lnTo>
                  <a:cubicBezTo>
                    <a:pt x="53" y="1444"/>
                    <a:pt x="51" y="1441"/>
                    <a:pt x="48" y="1438"/>
                  </a:cubicBezTo>
                  <a:lnTo>
                    <a:pt x="30" y="1414"/>
                  </a:lnTo>
                  <a:cubicBezTo>
                    <a:pt x="26" y="1410"/>
                    <a:pt x="23" y="1405"/>
                    <a:pt x="21" y="1400"/>
                  </a:cubicBezTo>
                  <a:lnTo>
                    <a:pt x="14" y="1384"/>
                  </a:lnTo>
                  <a:lnTo>
                    <a:pt x="139" y="1329"/>
                  </a:lnTo>
                  <a:lnTo>
                    <a:pt x="146" y="1345"/>
                  </a:lnTo>
                  <a:lnTo>
                    <a:pt x="137" y="1331"/>
                  </a:lnTo>
                  <a:lnTo>
                    <a:pt x="156" y="1355"/>
                  </a:lnTo>
                  <a:lnTo>
                    <a:pt x="148" y="1346"/>
                  </a:lnTo>
                  <a:lnTo>
                    <a:pt x="166" y="1364"/>
                  </a:lnTo>
                  <a:lnTo>
                    <a:pt x="192" y="1382"/>
                  </a:lnTo>
                  <a:lnTo>
                    <a:pt x="225" y="1400"/>
                  </a:lnTo>
                  <a:lnTo>
                    <a:pt x="263" y="1418"/>
                  </a:lnTo>
                  <a:lnTo>
                    <a:pt x="308" y="1434"/>
                  </a:lnTo>
                  <a:lnTo>
                    <a:pt x="357" y="1449"/>
                  </a:lnTo>
                  <a:lnTo>
                    <a:pt x="412" y="1463"/>
                  </a:lnTo>
                  <a:lnTo>
                    <a:pt x="442" y="1469"/>
                  </a:lnTo>
                  <a:lnTo>
                    <a:pt x="415" y="1603"/>
                  </a:lnTo>
                  <a:close/>
                </a:path>
              </a:pathLst>
            </a:custGeom>
            <a:solidFill>
              <a:srgbClr val="B66D31"/>
            </a:solidFill>
            <a:ln w="0" cap="flat">
              <a:solidFill>
                <a:srgbClr val="B66D31"/>
              </a:solid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3" name="Freeform 59"/>
            <p:cNvSpPr>
              <a:spLocks/>
            </p:cNvSpPr>
            <p:nvPr/>
          </p:nvSpPr>
          <p:spPr bwMode="auto">
            <a:xfrm>
              <a:off x="2667001" y="3592459"/>
              <a:ext cx="209550" cy="187325"/>
            </a:xfrm>
            <a:custGeom>
              <a:avLst/>
              <a:gdLst>
                <a:gd name="T0" fmla="*/ 0 w 1496"/>
                <a:gd name="T1" fmla="*/ 251 h 1504"/>
                <a:gd name="T2" fmla="*/ 748 w 1496"/>
                <a:gd name="T3" fmla="*/ 0 h 1504"/>
                <a:gd name="T4" fmla="*/ 1496 w 1496"/>
                <a:gd name="T5" fmla="*/ 251 h 1504"/>
                <a:gd name="T6" fmla="*/ 1496 w 1496"/>
                <a:gd name="T7" fmla="*/ 1254 h 1504"/>
                <a:gd name="T8" fmla="*/ 748 w 1496"/>
                <a:gd name="T9" fmla="*/ 1504 h 1504"/>
                <a:gd name="T10" fmla="*/ 0 w 1496"/>
                <a:gd name="T11" fmla="*/ 1254 h 1504"/>
                <a:gd name="T12" fmla="*/ 0 w 1496"/>
                <a:gd name="T13" fmla="*/ 251 h 1504"/>
              </a:gdLst>
              <a:ahLst/>
              <a:cxnLst>
                <a:cxn ang="0">
                  <a:pos x="T0" y="T1"/>
                </a:cxn>
                <a:cxn ang="0">
                  <a:pos x="T2" y="T3"/>
                </a:cxn>
                <a:cxn ang="0">
                  <a:pos x="T4" y="T5"/>
                </a:cxn>
                <a:cxn ang="0">
                  <a:pos x="T6" y="T7"/>
                </a:cxn>
                <a:cxn ang="0">
                  <a:pos x="T8" y="T9"/>
                </a:cxn>
                <a:cxn ang="0">
                  <a:pos x="T10" y="T11"/>
                </a:cxn>
                <a:cxn ang="0">
                  <a:pos x="T12" y="T13"/>
                </a:cxn>
              </a:cxnLst>
              <a:rect l="0" t="0" r="r" b="b"/>
              <a:pathLst>
                <a:path w="1496" h="1504">
                  <a:moveTo>
                    <a:pt x="0" y="251"/>
                  </a:moveTo>
                  <a:cubicBezTo>
                    <a:pt x="0" y="113"/>
                    <a:pt x="335" y="0"/>
                    <a:pt x="748" y="0"/>
                  </a:cubicBezTo>
                  <a:cubicBezTo>
                    <a:pt x="1162" y="0"/>
                    <a:pt x="1496" y="113"/>
                    <a:pt x="1496" y="251"/>
                  </a:cubicBezTo>
                  <a:lnTo>
                    <a:pt x="1496" y="1254"/>
                  </a:lnTo>
                  <a:cubicBezTo>
                    <a:pt x="1496" y="1392"/>
                    <a:pt x="1162" y="1504"/>
                    <a:pt x="748" y="1504"/>
                  </a:cubicBezTo>
                  <a:cubicBezTo>
                    <a:pt x="335" y="1504"/>
                    <a:pt x="0" y="1392"/>
                    <a:pt x="0" y="1254"/>
                  </a:cubicBezTo>
                  <a:lnTo>
                    <a:pt x="0" y="251"/>
                  </a:lnTo>
                  <a:close/>
                </a:path>
              </a:pathLst>
            </a:custGeom>
            <a:solidFill>
              <a:srgbClr val="948A5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4" name="Freeform 60"/>
            <p:cNvSpPr>
              <a:spLocks/>
            </p:cNvSpPr>
            <p:nvPr/>
          </p:nvSpPr>
          <p:spPr bwMode="auto">
            <a:xfrm>
              <a:off x="2667001" y="3624209"/>
              <a:ext cx="209550" cy="30163"/>
            </a:xfrm>
            <a:custGeom>
              <a:avLst/>
              <a:gdLst>
                <a:gd name="T0" fmla="*/ 132 w 132"/>
                <a:gd name="T1" fmla="*/ 0 h 19"/>
                <a:gd name="T2" fmla="*/ 66 w 132"/>
                <a:gd name="T3" fmla="*/ 19 h 19"/>
                <a:gd name="T4" fmla="*/ 0 w 132"/>
                <a:gd name="T5" fmla="*/ 0 h 19"/>
              </a:gdLst>
              <a:ahLst/>
              <a:cxnLst>
                <a:cxn ang="0">
                  <a:pos x="T0" y="T1"/>
                </a:cxn>
                <a:cxn ang="0">
                  <a:pos x="T2" y="T3"/>
                </a:cxn>
                <a:cxn ang="0">
                  <a:pos x="T4" y="T5"/>
                </a:cxn>
              </a:cxnLst>
              <a:rect l="0" t="0" r="r" b="b"/>
              <a:pathLst>
                <a:path w="132" h="19">
                  <a:moveTo>
                    <a:pt x="132" y="0"/>
                  </a:moveTo>
                  <a:cubicBezTo>
                    <a:pt x="132" y="11"/>
                    <a:pt x="103" y="19"/>
                    <a:pt x="66" y="19"/>
                  </a:cubicBezTo>
                  <a:cubicBezTo>
                    <a:pt x="29" y="19"/>
                    <a:pt x="0" y="11"/>
                    <a:pt x="0" y="0"/>
                  </a:cubicBezTo>
                </a:path>
              </a:pathLst>
            </a:custGeom>
            <a:noFill/>
            <a:ln w="19050" cap="flat">
              <a:solidFill>
                <a:srgbClr val="385D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5" name="Freeform 61"/>
            <p:cNvSpPr>
              <a:spLocks/>
            </p:cNvSpPr>
            <p:nvPr/>
          </p:nvSpPr>
          <p:spPr bwMode="auto">
            <a:xfrm>
              <a:off x="2667001" y="3592459"/>
              <a:ext cx="209550" cy="187325"/>
            </a:xfrm>
            <a:custGeom>
              <a:avLst/>
              <a:gdLst>
                <a:gd name="T0" fmla="*/ 0 w 1496"/>
                <a:gd name="T1" fmla="*/ 251 h 1504"/>
                <a:gd name="T2" fmla="*/ 748 w 1496"/>
                <a:gd name="T3" fmla="*/ 0 h 1504"/>
                <a:gd name="T4" fmla="*/ 1496 w 1496"/>
                <a:gd name="T5" fmla="*/ 251 h 1504"/>
                <a:gd name="T6" fmla="*/ 1496 w 1496"/>
                <a:gd name="T7" fmla="*/ 1254 h 1504"/>
                <a:gd name="T8" fmla="*/ 748 w 1496"/>
                <a:gd name="T9" fmla="*/ 1504 h 1504"/>
                <a:gd name="T10" fmla="*/ 0 w 1496"/>
                <a:gd name="T11" fmla="*/ 1254 h 1504"/>
                <a:gd name="T12" fmla="*/ 0 w 1496"/>
                <a:gd name="T13" fmla="*/ 251 h 1504"/>
              </a:gdLst>
              <a:ahLst/>
              <a:cxnLst>
                <a:cxn ang="0">
                  <a:pos x="T0" y="T1"/>
                </a:cxn>
                <a:cxn ang="0">
                  <a:pos x="T2" y="T3"/>
                </a:cxn>
                <a:cxn ang="0">
                  <a:pos x="T4" y="T5"/>
                </a:cxn>
                <a:cxn ang="0">
                  <a:pos x="T6" y="T7"/>
                </a:cxn>
                <a:cxn ang="0">
                  <a:pos x="T8" y="T9"/>
                </a:cxn>
                <a:cxn ang="0">
                  <a:pos x="T10" y="T11"/>
                </a:cxn>
                <a:cxn ang="0">
                  <a:pos x="T12" y="T13"/>
                </a:cxn>
              </a:cxnLst>
              <a:rect l="0" t="0" r="r" b="b"/>
              <a:pathLst>
                <a:path w="1496" h="1504">
                  <a:moveTo>
                    <a:pt x="0" y="251"/>
                  </a:moveTo>
                  <a:cubicBezTo>
                    <a:pt x="0" y="113"/>
                    <a:pt x="335" y="0"/>
                    <a:pt x="748" y="0"/>
                  </a:cubicBezTo>
                  <a:cubicBezTo>
                    <a:pt x="1162" y="0"/>
                    <a:pt x="1496" y="113"/>
                    <a:pt x="1496" y="251"/>
                  </a:cubicBezTo>
                  <a:lnTo>
                    <a:pt x="1496" y="1254"/>
                  </a:lnTo>
                  <a:cubicBezTo>
                    <a:pt x="1496" y="1392"/>
                    <a:pt x="1162" y="1504"/>
                    <a:pt x="748" y="1504"/>
                  </a:cubicBezTo>
                  <a:cubicBezTo>
                    <a:pt x="335" y="1504"/>
                    <a:pt x="0" y="1392"/>
                    <a:pt x="0" y="1254"/>
                  </a:cubicBezTo>
                  <a:lnTo>
                    <a:pt x="0" y="251"/>
                  </a:lnTo>
                  <a:close/>
                </a:path>
              </a:pathLst>
            </a:custGeom>
            <a:noFill/>
            <a:ln w="19050" cap="flat">
              <a:solidFill>
                <a:srgbClr val="385D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6" name="Freeform 62"/>
            <p:cNvSpPr>
              <a:spLocks/>
            </p:cNvSpPr>
            <p:nvPr/>
          </p:nvSpPr>
          <p:spPr bwMode="auto">
            <a:xfrm>
              <a:off x="3184526" y="3465459"/>
              <a:ext cx="211138" cy="185738"/>
            </a:xfrm>
            <a:custGeom>
              <a:avLst/>
              <a:gdLst>
                <a:gd name="T0" fmla="*/ 0 w 1496"/>
                <a:gd name="T1" fmla="*/ 251 h 1504"/>
                <a:gd name="T2" fmla="*/ 748 w 1496"/>
                <a:gd name="T3" fmla="*/ 0 h 1504"/>
                <a:gd name="T4" fmla="*/ 1496 w 1496"/>
                <a:gd name="T5" fmla="*/ 251 h 1504"/>
                <a:gd name="T6" fmla="*/ 1496 w 1496"/>
                <a:gd name="T7" fmla="*/ 1254 h 1504"/>
                <a:gd name="T8" fmla="*/ 748 w 1496"/>
                <a:gd name="T9" fmla="*/ 1504 h 1504"/>
                <a:gd name="T10" fmla="*/ 0 w 1496"/>
                <a:gd name="T11" fmla="*/ 1254 h 1504"/>
                <a:gd name="T12" fmla="*/ 0 w 1496"/>
                <a:gd name="T13" fmla="*/ 251 h 1504"/>
              </a:gdLst>
              <a:ahLst/>
              <a:cxnLst>
                <a:cxn ang="0">
                  <a:pos x="T0" y="T1"/>
                </a:cxn>
                <a:cxn ang="0">
                  <a:pos x="T2" y="T3"/>
                </a:cxn>
                <a:cxn ang="0">
                  <a:pos x="T4" y="T5"/>
                </a:cxn>
                <a:cxn ang="0">
                  <a:pos x="T6" y="T7"/>
                </a:cxn>
                <a:cxn ang="0">
                  <a:pos x="T8" y="T9"/>
                </a:cxn>
                <a:cxn ang="0">
                  <a:pos x="T10" y="T11"/>
                </a:cxn>
                <a:cxn ang="0">
                  <a:pos x="T12" y="T13"/>
                </a:cxn>
              </a:cxnLst>
              <a:rect l="0" t="0" r="r" b="b"/>
              <a:pathLst>
                <a:path w="1496" h="1504">
                  <a:moveTo>
                    <a:pt x="0" y="251"/>
                  </a:moveTo>
                  <a:cubicBezTo>
                    <a:pt x="0" y="113"/>
                    <a:pt x="335" y="0"/>
                    <a:pt x="748" y="0"/>
                  </a:cubicBezTo>
                  <a:cubicBezTo>
                    <a:pt x="1162" y="0"/>
                    <a:pt x="1496" y="113"/>
                    <a:pt x="1496" y="251"/>
                  </a:cubicBezTo>
                  <a:lnTo>
                    <a:pt x="1496" y="1254"/>
                  </a:lnTo>
                  <a:cubicBezTo>
                    <a:pt x="1496" y="1392"/>
                    <a:pt x="1162" y="1504"/>
                    <a:pt x="748" y="1504"/>
                  </a:cubicBezTo>
                  <a:cubicBezTo>
                    <a:pt x="335" y="1504"/>
                    <a:pt x="0" y="1392"/>
                    <a:pt x="0" y="1254"/>
                  </a:cubicBezTo>
                  <a:lnTo>
                    <a:pt x="0" y="251"/>
                  </a:lnTo>
                  <a:close/>
                </a:path>
              </a:pathLst>
            </a:custGeom>
            <a:solidFill>
              <a:srgbClr val="4F81B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77" name="Freeform 63"/>
            <p:cNvSpPr>
              <a:spLocks/>
            </p:cNvSpPr>
            <p:nvPr/>
          </p:nvSpPr>
          <p:spPr bwMode="auto">
            <a:xfrm>
              <a:off x="3184526" y="3495621"/>
              <a:ext cx="211138" cy="31750"/>
            </a:xfrm>
            <a:custGeom>
              <a:avLst/>
              <a:gdLst>
                <a:gd name="T0" fmla="*/ 133 w 133"/>
                <a:gd name="T1" fmla="*/ 0 h 20"/>
                <a:gd name="T2" fmla="*/ 66 w 133"/>
                <a:gd name="T3" fmla="*/ 20 h 20"/>
                <a:gd name="T4" fmla="*/ 0 w 133"/>
                <a:gd name="T5" fmla="*/ 0 h 20"/>
              </a:gdLst>
              <a:ahLst/>
              <a:cxnLst>
                <a:cxn ang="0">
                  <a:pos x="T0" y="T1"/>
                </a:cxn>
                <a:cxn ang="0">
                  <a:pos x="T2" y="T3"/>
                </a:cxn>
                <a:cxn ang="0">
                  <a:pos x="T4" y="T5"/>
                </a:cxn>
              </a:cxnLst>
              <a:rect l="0" t="0" r="r" b="b"/>
              <a:pathLst>
                <a:path w="133" h="20">
                  <a:moveTo>
                    <a:pt x="133" y="0"/>
                  </a:moveTo>
                  <a:cubicBezTo>
                    <a:pt x="133" y="11"/>
                    <a:pt x="103" y="20"/>
                    <a:pt x="66" y="20"/>
                  </a:cubicBezTo>
                  <a:cubicBezTo>
                    <a:pt x="30" y="20"/>
                    <a:pt x="0" y="11"/>
                    <a:pt x="0" y="0"/>
                  </a:cubicBezTo>
                </a:path>
              </a:pathLst>
            </a:custGeom>
            <a:noFill/>
            <a:ln w="19050" cap="flat">
              <a:solidFill>
                <a:srgbClr val="385D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8" name="Freeform 64"/>
            <p:cNvSpPr>
              <a:spLocks/>
            </p:cNvSpPr>
            <p:nvPr/>
          </p:nvSpPr>
          <p:spPr bwMode="auto">
            <a:xfrm>
              <a:off x="3184526" y="3465459"/>
              <a:ext cx="211138" cy="185738"/>
            </a:xfrm>
            <a:custGeom>
              <a:avLst/>
              <a:gdLst>
                <a:gd name="T0" fmla="*/ 0 w 1496"/>
                <a:gd name="T1" fmla="*/ 251 h 1504"/>
                <a:gd name="T2" fmla="*/ 748 w 1496"/>
                <a:gd name="T3" fmla="*/ 0 h 1504"/>
                <a:gd name="T4" fmla="*/ 1496 w 1496"/>
                <a:gd name="T5" fmla="*/ 251 h 1504"/>
                <a:gd name="T6" fmla="*/ 1496 w 1496"/>
                <a:gd name="T7" fmla="*/ 1254 h 1504"/>
                <a:gd name="T8" fmla="*/ 748 w 1496"/>
                <a:gd name="T9" fmla="*/ 1504 h 1504"/>
                <a:gd name="T10" fmla="*/ 0 w 1496"/>
                <a:gd name="T11" fmla="*/ 1254 h 1504"/>
                <a:gd name="T12" fmla="*/ 0 w 1496"/>
                <a:gd name="T13" fmla="*/ 251 h 1504"/>
              </a:gdLst>
              <a:ahLst/>
              <a:cxnLst>
                <a:cxn ang="0">
                  <a:pos x="T0" y="T1"/>
                </a:cxn>
                <a:cxn ang="0">
                  <a:pos x="T2" y="T3"/>
                </a:cxn>
                <a:cxn ang="0">
                  <a:pos x="T4" y="T5"/>
                </a:cxn>
                <a:cxn ang="0">
                  <a:pos x="T6" y="T7"/>
                </a:cxn>
                <a:cxn ang="0">
                  <a:pos x="T8" y="T9"/>
                </a:cxn>
                <a:cxn ang="0">
                  <a:pos x="T10" y="T11"/>
                </a:cxn>
                <a:cxn ang="0">
                  <a:pos x="T12" y="T13"/>
                </a:cxn>
              </a:cxnLst>
              <a:rect l="0" t="0" r="r" b="b"/>
              <a:pathLst>
                <a:path w="1496" h="1504">
                  <a:moveTo>
                    <a:pt x="0" y="251"/>
                  </a:moveTo>
                  <a:cubicBezTo>
                    <a:pt x="0" y="113"/>
                    <a:pt x="335" y="0"/>
                    <a:pt x="748" y="0"/>
                  </a:cubicBezTo>
                  <a:cubicBezTo>
                    <a:pt x="1162" y="0"/>
                    <a:pt x="1496" y="113"/>
                    <a:pt x="1496" y="251"/>
                  </a:cubicBezTo>
                  <a:lnTo>
                    <a:pt x="1496" y="1254"/>
                  </a:lnTo>
                  <a:cubicBezTo>
                    <a:pt x="1496" y="1392"/>
                    <a:pt x="1162" y="1504"/>
                    <a:pt x="748" y="1504"/>
                  </a:cubicBezTo>
                  <a:cubicBezTo>
                    <a:pt x="335" y="1504"/>
                    <a:pt x="0" y="1392"/>
                    <a:pt x="0" y="1254"/>
                  </a:cubicBezTo>
                  <a:lnTo>
                    <a:pt x="0" y="251"/>
                  </a:lnTo>
                  <a:close/>
                </a:path>
              </a:pathLst>
            </a:custGeom>
            <a:noFill/>
            <a:ln w="19050" cap="flat">
              <a:solidFill>
                <a:srgbClr val="385D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79" name="Freeform 65"/>
            <p:cNvSpPr>
              <a:spLocks/>
            </p:cNvSpPr>
            <p:nvPr/>
          </p:nvSpPr>
          <p:spPr bwMode="auto">
            <a:xfrm>
              <a:off x="3705226" y="3460696"/>
              <a:ext cx="211138" cy="185738"/>
            </a:xfrm>
            <a:custGeom>
              <a:avLst/>
              <a:gdLst>
                <a:gd name="T0" fmla="*/ 0 w 1496"/>
                <a:gd name="T1" fmla="*/ 251 h 1504"/>
                <a:gd name="T2" fmla="*/ 748 w 1496"/>
                <a:gd name="T3" fmla="*/ 0 h 1504"/>
                <a:gd name="T4" fmla="*/ 1496 w 1496"/>
                <a:gd name="T5" fmla="*/ 251 h 1504"/>
                <a:gd name="T6" fmla="*/ 1496 w 1496"/>
                <a:gd name="T7" fmla="*/ 1254 h 1504"/>
                <a:gd name="T8" fmla="*/ 748 w 1496"/>
                <a:gd name="T9" fmla="*/ 1504 h 1504"/>
                <a:gd name="T10" fmla="*/ 0 w 1496"/>
                <a:gd name="T11" fmla="*/ 1254 h 1504"/>
                <a:gd name="T12" fmla="*/ 0 w 1496"/>
                <a:gd name="T13" fmla="*/ 251 h 1504"/>
              </a:gdLst>
              <a:ahLst/>
              <a:cxnLst>
                <a:cxn ang="0">
                  <a:pos x="T0" y="T1"/>
                </a:cxn>
                <a:cxn ang="0">
                  <a:pos x="T2" y="T3"/>
                </a:cxn>
                <a:cxn ang="0">
                  <a:pos x="T4" y="T5"/>
                </a:cxn>
                <a:cxn ang="0">
                  <a:pos x="T6" y="T7"/>
                </a:cxn>
                <a:cxn ang="0">
                  <a:pos x="T8" y="T9"/>
                </a:cxn>
                <a:cxn ang="0">
                  <a:pos x="T10" y="T11"/>
                </a:cxn>
                <a:cxn ang="0">
                  <a:pos x="T12" y="T13"/>
                </a:cxn>
              </a:cxnLst>
              <a:rect l="0" t="0" r="r" b="b"/>
              <a:pathLst>
                <a:path w="1496" h="1504">
                  <a:moveTo>
                    <a:pt x="0" y="251"/>
                  </a:moveTo>
                  <a:cubicBezTo>
                    <a:pt x="0" y="113"/>
                    <a:pt x="335" y="0"/>
                    <a:pt x="748" y="0"/>
                  </a:cubicBezTo>
                  <a:cubicBezTo>
                    <a:pt x="1162" y="0"/>
                    <a:pt x="1496" y="113"/>
                    <a:pt x="1496" y="251"/>
                  </a:cubicBezTo>
                  <a:lnTo>
                    <a:pt x="1496" y="1254"/>
                  </a:lnTo>
                  <a:cubicBezTo>
                    <a:pt x="1496" y="1392"/>
                    <a:pt x="1162" y="1504"/>
                    <a:pt x="748" y="1504"/>
                  </a:cubicBezTo>
                  <a:cubicBezTo>
                    <a:pt x="335" y="1504"/>
                    <a:pt x="0" y="1392"/>
                    <a:pt x="0" y="1254"/>
                  </a:cubicBezTo>
                  <a:lnTo>
                    <a:pt x="0" y="251"/>
                  </a:lnTo>
                  <a:close/>
                </a:path>
              </a:pathLst>
            </a:custGeom>
            <a:solidFill>
              <a:srgbClr val="77933C"/>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s-ES"/>
            </a:p>
          </p:txBody>
        </p:sp>
        <p:sp>
          <p:nvSpPr>
            <p:cNvPr id="80" name="Freeform 66"/>
            <p:cNvSpPr>
              <a:spLocks/>
            </p:cNvSpPr>
            <p:nvPr/>
          </p:nvSpPr>
          <p:spPr bwMode="auto">
            <a:xfrm>
              <a:off x="3705226" y="3490859"/>
              <a:ext cx="211138" cy="31750"/>
            </a:xfrm>
            <a:custGeom>
              <a:avLst/>
              <a:gdLst>
                <a:gd name="T0" fmla="*/ 133 w 133"/>
                <a:gd name="T1" fmla="*/ 0 h 20"/>
                <a:gd name="T2" fmla="*/ 67 w 133"/>
                <a:gd name="T3" fmla="*/ 20 h 20"/>
                <a:gd name="T4" fmla="*/ 0 w 133"/>
                <a:gd name="T5" fmla="*/ 0 h 20"/>
              </a:gdLst>
              <a:ahLst/>
              <a:cxnLst>
                <a:cxn ang="0">
                  <a:pos x="T0" y="T1"/>
                </a:cxn>
                <a:cxn ang="0">
                  <a:pos x="T2" y="T3"/>
                </a:cxn>
                <a:cxn ang="0">
                  <a:pos x="T4" y="T5"/>
                </a:cxn>
              </a:cxnLst>
              <a:rect l="0" t="0" r="r" b="b"/>
              <a:pathLst>
                <a:path w="133" h="20">
                  <a:moveTo>
                    <a:pt x="133" y="0"/>
                  </a:moveTo>
                  <a:cubicBezTo>
                    <a:pt x="133" y="11"/>
                    <a:pt x="103" y="20"/>
                    <a:pt x="67" y="20"/>
                  </a:cubicBezTo>
                  <a:cubicBezTo>
                    <a:pt x="30" y="20"/>
                    <a:pt x="0" y="11"/>
                    <a:pt x="0" y="0"/>
                  </a:cubicBezTo>
                </a:path>
              </a:pathLst>
            </a:custGeom>
            <a:noFill/>
            <a:ln w="19050" cap="flat">
              <a:solidFill>
                <a:srgbClr val="385D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sp>
          <p:nvSpPr>
            <p:cNvPr id="81" name="Freeform 67"/>
            <p:cNvSpPr>
              <a:spLocks/>
            </p:cNvSpPr>
            <p:nvPr/>
          </p:nvSpPr>
          <p:spPr bwMode="auto">
            <a:xfrm>
              <a:off x="3705226" y="3460696"/>
              <a:ext cx="211138" cy="185738"/>
            </a:xfrm>
            <a:custGeom>
              <a:avLst/>
              <a:gdLst>
                <a:gd name="T0" fmla="*/ 0 w 1496"/>
                <a:gd name="T1" fmla="*/ 251 h 1504"/>
                <a:gd name="T2" fmla="*/ 748 w 1496"/>
                <a:gd name="T3" fmla="*/ 0 h 1504"/>
                <a:gd name="T4" fmla="*/ 1496 w 1496"/>
                <a:gd name="T5" fmla="*/ 251 h 1504"/>
                <a:gd name="T6" fmla="*/ 1496 w 1496"/>
                <a:gd name="T7" fmla="*/ 1254 h 1504"/>
                <a:gd name="T8" fmla="*/ 748 w 1496"/>
                <a:gd name="T9" fmla="*/ 1504 h 1504"/>
                <a:gd name="T10" fmla="*/ 0 w 1496"/>
                <a:gd name="T11" fmla="*/ 1254 h 1504"/>
                <a:gd name="T12" fmla="*/ 0 w 1496"/>
                <a:gd name="T13" fmla="*/ 251 h 1504"/>
              </a:gdLst>
              <a:ahLst/>
              <a:cxnLst>
                <a:cxn ang="0">
                  <a:pos x="T0" y="T1"/>
                </a:cxn>
                <a:cxn ang="0">
                  <a:pos x="T2" y="T3"/>
                </a:cxn>
                <a:cxn ang="0">
                  <a:pos x="T4" y="T5"/>
                </a:cxn>
                <a:cxn ang="0">
                  <a:pos x="T6" y="T7"/>
                </a:cxn>
                <a:cxn ang="0">
                  <a:pos x="T8" y="T9"/>
                </a:cxn>
                <a:cxn ang="0">
                  <a:pos x="T10" y="T11"/>
                </a:cxn>
                <a:cxn ang="0">
                  <a:pos x="T12" y="T13"/>
                </a:cxn>
              </a:cxnLst>
              <a:rect l="0" t="0" r="r" b="b"/>
              <a:pathLst>
                <a:path w="1496" h="1504">
                  <a:moveTo>
                    <a:pt x="0" y="251"/>
                  </a:moveTo>
                  <a:cubicBezTo>
                    <a:pt x="0" y="113"/>
                    <a:pt x="335" y="0"/>
                    <a:pt x="748" y="0"/>
                  </a:cubicBezTo>
                  <a:cubicBezTo>
                    <a:pt x="1162" y="0"/>
                    <a:pt x="1496" y="113"/>
                    <a:pt x="1496" y="251"/>
                  </a:cubicBezTo>
                  <a:lnTo>
                    <a:pt x="1496" y="1254"/>
                  </a:lnTo>
                  <a:cubicBezTo>
                    <a:pt x="1496" y="1392"/>
                    <a:pt x="1162" y="1504"/>
                    <a:pt x="748" y="1504"/>
                  </a:cubicBezTo>
                  <a:cubicBezTo>
                    <a:pt x="335" y="1504"/>
                    <a:pt x="0" y="1392"/>
                    <a:pt x="0" y="1254"/>
                  </a:cubicBezTo>
                  <a:lnTo>
                    <a:pt x="0" y="251"/>
                  </a:lnTo>
                  <a:close/>
                </a:path>
              </a:pathLst>
            </a:custGeom>
            <a:noFill/>
            <a:ln w="19050" cap="flat">
              <a:solidFill>
                <a:srgbClr val="385D8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grpSp>
      <p:pic>
        <p:nvPicPr>
          <p:cNvPr id="3" name="2 Imagen"/>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49958" y="4005064"/>
            <a:ext cx="1646535" cy="1717608"/>
          </a:xfrm>
          <a:prstGeom prst="rect">
            <a:avLst/>
          </a:prstGeom>
        </p:spPr>
      </p:pic>
      <p:sp>
        <p:nvSpPr>
          <p:cNvPr id="82" name="81 Rectángulo redondeado"/>
          <p:cNvSpPr/>
          <p:nvPr/>
        </p:nvSpPr>
        <p:spPr>
          <a:xfrm>
            <a:off x="649958" y="5769260"/>
            <a:ext cx="1646536" cy="396044"/>
          </a:xfrm>
          <a:prstGeom prst="round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Calibri"/>
                <a:ea typeface="+mn-ea"/>
                <a:cs typeface="+mn-cs"/>
              </a:rPr>
              <a:t>Open Data</a:t>
            </a:r>
          </a:p>
        </p:txBody>
      </p:sp>
      <p:sp>
        <p:nvSpPr>
          <p:cNvPr id="83" name="82 Rectángulo redondeado"/>
          <p:cNvSpPr/>
          <p:nvPr/>
        </p:nvSpPr>
        <p:spPr>
          <a:xfrm>
            <a:off x="3507473" y="5769260"/>
            <a:ext cx="1646536" cy="396044"/>
          </a:xfrm>
          <a:prstGeom prst="round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Calibri"/>
                <a:ea typeface="+mn-ea"/>
                <a:cs typeface="+mn-cs"/>
              </a:rPr>
              <a:t>Open</a:t>
            </a:r>
            <a:r>
              <a:rPr kumimoji="0" lang="en-US" sz="1800" b="1" i="0" u="none" strike="noStrike" kern="0" cap="none" spc="0" normalizeH="0" noProof="0" dirty="0" smtClean="0">
                <a:ln>
                  <a:noFill/>
                </a:ln>
                <a:solidFill>
                  <a:prstClr val="white"/>
                </a:solidFill>
                <a:effectLst/>
                <a:uLnTx/>
                <a:uFillTx/>
                <a:latin typeface="Calibri"/>
                <a:ea typeface="+mn-ea"/>
                <a:cs typeface="+mn-cs"/>
              </a:rPr>
              <a:t> Services</a:t>
            </a:r>
            <a:endParaRPr kumimoji="0" lang="en-US" sz="1800" b="1"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84" name="83 Rectángulo redondeado"/>
          <p:cNvSpPr/>
          <p:nvPr/>
        </p:nvSpPr>
        <p:spPr>
          <a:xfrm>
            <a:off x="5834534" y="5769260"/>
            <a:ext cx="2160240" cy="396044"/>
          </a:xfrm>
          <a:prstGeom prst="round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Calibri"/>
                <a:ea typeface="+mn-ea"/>
                <a:cs typeface="+mn-cs"/>
              </a:rPr>
              <a:t>Open</a:t>
            </a:r>
            <a:r>
              <a:rPr kumimoji="0" lang="en-US" sz="1800" b="1" i="0" u="none" strike="noStrike" kern="0" cap="none" spc="0" normalizeH="0" noProof="0" dirty="0" smtClean="0">
                <a:ln>
                  <a:noFill/>
                </a:ln>
                <a:solidFill>
                  <a:prstClr val="white"/>
                </a:solidFill>
                <a:effectLst/>
                <a:uLnTx/>
                <a:uFillTx/>
                <a:latin typeface="Calibri"/>
                <a:ea typeface="+mn-ea"/>
                <a:cs typeface="+mn-cs"/>
              </a:rPr>
              <a:t> Innovation</a:t>
            </a:r>
            <a:endParaRPr kumimoji="0" lang="en-US" sz="1800" b="1"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6" name="5 Llamada ovalada"/>
          <p:cNvSpPr/>
          <p:nvPr/>
        </p:nvSpPr>
        <p:spPr>
          <a:xfrm>
            <a:off x="4427984" y="18590"/>
            <a:ext cx="3411304" cy="90872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t>H2020  project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t> 2015-2017,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t>Bilbao council involved</a:t>
            </a:r>
            <a:endParaRPr lang="en-US" sz="1400" b="1" kern="0" dirty="0"/>
          </a:p>
        </p:txBody>
      </p:sp>
      <p:pic>
        <p:nvPicPr>
          <p:cNvPr id="35" name="34 Imagen"/>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812360" y="4386316"/>
            <a:ext cx="1336355" cy="1336355"/>
          </a:xfrm>
          <a:prstGeom prst="rect">
            <a:avLst/>
          </a:prstGeom>
        </p:spPr>
      </p:pic>
      <p:sp>
        <p:nvSpPr>
          <p:cNvPr id="34" name="Rectángulo 33"/>
          <p:cNvSpPr/>
          <p:nvPr/>
        </p:nvSpPr>
        <p:spPr>
          <a:xfrm>
            <a:off x="5058207" y="6309320"/>
            <a:ext cx="2682145" cy="523220"/>
          </a:xfrm>
          <a:prstGeom prst="rect">
            <a:avLst/>
          </a:prstGeom>
        </p:spPr>
        <p:txBody>
          <a:bodyPr wrap="none">
            <a:spAutoFit/>
          </a:bodyPr>
          <a:lstStyle/>
          <a:p>
            <a:r>
              <a:rPr lang="es-ES" sz="2800" dirty="0">
                <a:hlinkClick r:id="rId16"/>
              </a:rPr>
              <a:t>http://</a:t>
            </a:r>
            <a:r>
              <a:rPr lang="es-ES" sz="2800" dirty="0" smtClean="0">
                <a:hlinkClick r:id="rId16"/>
              </a:rPr>
              <a:t>welive.eu</a:t>
            </a:r>
            <a:r>
              <a:rPr lang="es-ES" sz="2800" dirty="0" smtClean="0"/>
              <a:t> </a:t>
            </a:r>
            <a:endParaRPr lang="es-ES" sz="2800" dirty="0"/>
          </a:p>
        </p:txBody>
      </p:sp>
    </p:spTree>
    <p:extLst>
      <p:ext uri="{BB962C8B-B14F-4D97-AF65-F5344CB8AC3E}">
        <p14:creationId xmlns:p14="http://schemas.microsoft.com/office/powerpoint/2010/main" val="37869183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1" y="-27384"/>
            <a:ext cx="7529454" cy="1143000"/>
          </a:xfrm>
        </p:spPr>
        <p:txBody>
          <a:bodyPr/>
          <a:lstStyle/>
          <a:p>
            <a:r>
              <a:rPr lang="es-ES" sz="4000" dirty="0" err="1"/>
              <a:t>What´s</a:t>
            </a:r>
            <a:r>
              <a:rPr lang="es-ES" sz="4000" dirty="0"/>
              <a:t> </a:t>
            </a:r>
            <a:r>
              <a:rPr lang="es-ES" sz="4000" dirty="0" err="1"/>
              <a:t>WeLive</a:t>
            </a:r>
            <a:r>
              <a:rPr lang="es-ES" sz="4000" dirty="0"/>
              <a:t> (II)</a:t>
            </a:r>
          </a:p>
        </p:txBody>
      </p:sp>
      <p:sp>
        <p:nvSpPr>
          <p:cNvPr id="17" name="16 Rectángulo redondeado"/>
          <p:cNvSpPr/>
          <p:nvPr/>
        </p:nvSpPr>
        <p:spPr>
          <a:xfrm>
            <a:off x="683568" y="1052736"/>
            <a:ext cx="7848872" cy="1008112"/>
          </a:xfrm>
          <a:prstGeom prst="roundRect">
            <a:avLst/>
          </a:prstGeom>
          <a:noFill/>
          <a:ln w="38100"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spcAft>
                <a:spcPts val="0"/>
              </a:spcAft>
            </a:pPr>
            <a:r>
              <a:rPr lang="en-GB" sz="2400" b="1" dirty="0">
                <a:solidFill>
                  <a:srgbClr val="000000"/>
                </a:solidFill>
                <a:latin typeface="Arial Narrow"/>
                <a:ea typeface="Times New Roman"/>
                <a:cs typeface="Times New Roman"/>
              </a:rPr>
              <a:t>Stakeholder Collaboration + Public-private Partnership </a:t>
            </a:r>
            <a:r>
              <a:rPr lang="en-GB" sz="2400" b="1" dirty="0">
                <a:solidFill>
                  <a:srgbClr val="000000"/>
                </a:solidFill>
                <a:latin typeface="Arial Narrow"/>
                <a:ea typeface="Times New Roman"/>
                <a:cs typeface="Times New Roman"/>
                <a:sym typeface="Wingdings"/>
              </a:rPr>
              <a:t></a:t>
            </a:r>
            <a:endParaRPr lang="es-ES" sz="2400" dirty="0">
              <a:solidFill>
                <a:srgbClr val="000000"/>
              </a:solidFill>
              <a:latin typeface="Arial Narrow"/>
              <a:ea typeface="Times New Roman"/>
              <a:cs typeface="Times New Roman"/>
            </a:endParaRPr>
          </a:p>
          <a:p>
            <a:pPr algn="ctr">
              <a:spcAft>
                <a:spcPts val="0"/>
              </a:spcAft>
            </a:pPr>
            <a:r>
              <a:rPr lang="en-GB" sz="2400" b="1" dirty="0">
                <a:solidFill>
                  <a:srgbClr val="000000"/>
                </a:solidFill>
                <a:latin typeface="Arial Narrow"/>
                <a:ea typeface="Times New Roman"/>
                <a:cs typeface="Times New Roman"/>
              </a:rPr>
              <a:t>IDEAS &gt;&gt; APPLICATIONS &gt;&gt; MARKETPLACE</a:t>
            </a:r>
            <a:endParaRPr lang="es-ES" sz="2400" dirty="0">
              <a:solidFill>
                <a:srgbClr val="000000"/>
              </a:solidFill>
              <a:latin typeface="Arial Narrow"/>
              <a:ea typeface="Times New Roman"/>
              <a:cs typeface="Times New Roman"/>
            </a:endParaRPr>
          </a:p>
        </p:txBody>
      </p:sp>
      <p:pic>
        <p:nvPicPr>
          <p:cNvPr id="34"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3982417"/>
            <a:ext cx="4213972" cy="2177719"/>
          </a:xfrm>
          <a:prstGeom prst="rect">
            <a:avLst/>
          </a:prstGeom>
          <a:noFill/>
          <a:ln>
            <a:noFill/>
          </a:ln>
        </p:spPr>
      </p:pic>
      <p:sp>
        <p:nvSpPr>
          <p:cNvPr id="35" name="34 Rectángulo redondeado"/>
          <p:cNvSpPr/>
          <p:nvPr/>
        </p:nvSpPr>
        <p:spPr>
          <a:xfrm>
            <a:off x="1223628" y="2254225"/>
            <a:ext cx="7416824" cy="612068"/>
          </a:xfrm>
          <a:prstGeom prst="roundRect">
            <a:avLst/>
          </a:prstGeom>
          <a:noFill/>
          <a:ln w="38100"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kern="0" dirty="0" err="1" smtClean="0">
                <a:latin typeface="Calibri"/>
              </a:rPr>
              <a:t>WeLive</a:t>
            </a:r>
            <a:r>
              <a:rPr lang="en-US" sz="2400" b="1" kern="0" dirty="0" smtClean="0">
                <a:latin typeface="Calibri"/>
              </a:rPr>
              <a:t> offers tools to </a:t>
            </a:r>
            <a:r>
              <a:rPr lang="en-US" sz="2400" b="1" kern="0" dirty="0" smtClean="0">
                <a:solidFill>
                  <a:srgbClr val="F05A41"/>
                </a:solidFill>
                <a:latin typeface="Calibri"/>
              </a:rPr>
              <a:t>transform the needs into ideas</a:t>
            </a:r>
          </a:p>
        </p:txBody>
      </p:sp>
      <p:sp>
        <p:nvSpPr>
          <p:cNvPr id="37" name="36 Rectángulo redondeado"/>
          <p:cNvSpPr/>
          <p:nvPr/>
        </p:nvSpPr>
        <p:spPr>
          <a:xfrm>
            <a:off x="1223628" y="3010309"/>
            <a:ext cx="7416824" cy="612068"/>
          </a:xfrm>
          <a:prstGeom prst="roundRect">
            <a:avLst/>
          </a:prstGeom>
          <a:noFill/>
          <a:ln w="38100"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400" b="1" kern="0" dirty="0">
                <a:latin typeface="Calibri"/>
              </a:rPr>
              <a:t>Tools to </a:t>
            </a:r>
            <a:r>
              <a:rPr lang="en-GB" sz="2400" b="1" kern="0" dirty="0">
                <a:solidFill>
                  <a:srgbClr val="F05A41"/>
                </a:solidFill>
                <a:latin typeface="Calibri"/>
              </a:rPr>
              <a:t>select the best Ideas </a:t>
            </a:r>
            <a:r>
              <a:rPr lang="en-GB" sz="2400" b="1" kern="0" dirty="0">
                <a:latin typeface="Calibri"/>
              </a:rPr>
              <a:t>and create the </a:t>
            </a:r>
            <a:r>
              <a:rPr lang="en-GB" sz="2400" b="1" kern="0" dirty="0" smtClean="0">
                <a:latin typeface="Calibri"/>
              </a:rPr>
              <a:t>B. </a:t>
            </a:r>
            <a:r>
              <a:rPr lang="en-GB" sz="2400" b="1" kern="0" dirty="0">
                <a:latin typeface="Calibri"/>
              </a:rPr>
              <a:t>Blocks</a:t>
            </a:r>
            <a:endParaRPr lang="en-US" sz="2400" b="1" kern="0" dirty="0">
              <a:latin typeface="Calibri"/>
            </a:endParaRPr>
          </a:p>
        </p:txBody>
      </p:sp>
      <p:sp>
        <p:nvSpPr>
          <p:cNvPr id="38" name="37 Rectángulo redondeado"/>
          <p:cNvSpPr/>
          <p:nvPr/>
        </p:nvSpPr>
        <p:spPr>
          <a:xfrm>
            <a:off x="971600" y="4082452"/>
            <a:ext cx="3888432" cy="2019708"/>
          </a:xfrm>
          <a:prstGeom prst="roundRect">
            <a:avLst/>
          </a:prstGeom>
          <a:noFill/>
          <a:ln w="38100"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2400" b="1" kern="0" dirty="0" smtClean="0">
                <a:latin typeface="Calibri"/>
              </a:rPr>
              <a:t>A </a:t>
            </a:r>
            <a:r>
              <a:rPr lang="en-GB" sz="2400" b="1" kern="0" dirty="0">
                <a:latin typeface="Calibri"/>
              </a:rPr>
              <a:t>way to </a:t>
            </a:r>
            <a:r>
              <a:rPr lang="en-GB" sz="2400" b="1" kern="0" dirty="0">
                <a:solidFill>
                  <a:srgbClr val="F05A41"/>
                </a:solidFill>
                <a:latin typeface="Calibri"/>
              </a:rPr>
              <a:t>compose the Building Blocks into mass market Applications </a:t>
            </a:r>
            <a:r>
              <a:rPr lang="en-GB" sz="2400" b="1" kern="0" dirty="0">
                <a:latin typeface="Calibri"/>
              </a:rPr>
              <a:t>which can be exploited through the </a:t>
            </a:r>
            <a:r>
              <a:rPr lang="en-GB" sz="2400" b="1" kern="0" dirty="0" smtClean="0">
                <a:latin typeface="Calibri"/>
              </a:rPr>
              <a:t>marketplace</a:t>
            </a:r>
            <a:endParaRPr lang="en-US" sz="2400" b="1" kern="0" dirty="0">
              <a:latin typeface="Calibri"/>
            </a:endParaRPr>
          </a:p>
        </p:txBody>
      </p:sp>
      <p:sp>
        <p:nvSpPr>
          <p:cNvPr id="39" name="38 Rectángulo"/>
          <p:cNvSpPr/>
          <p:nvPr/>
        </p:nvSpPr>
        <p:spPr>
          <a:xfrm>
            <a:off x="539552" y="2132856"/>
            <a:ext cx="864096" cy="769441"/>
          </a:xfrm>
          <a:prstGeom prst="rect">
            <a:avLst/>
          </a:prstGeom>
          <a:noFill/>
        </p:spPr>
        <p:txBody>
          <a:bodyPr wrap="square">
            <a:spAutoFit/>
          </a:bodyPr>
          <a:lstStyle/>
          <a:p>
            <a:pPr algn="ctr">
              <a:defRPr/>
            </a:pPr>
            <a:r>
              <a:rPr lang="es-ES" sz="4400" b="1" dirty="0" smtClean="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Century Gothic" panose="020B0502020202020204" pitchFamily="34" charset="0"/>
              </a:rPr>
              <a:t>1</a:t>
            </a:r>
            <a:endParaRPr lang="es-ES" sz="4400" b="1"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Century Gothic" panose="020B0502020202020204" pitchFamily="34" charset="0"/>
            </a:endParaRPr>
          </a:p>
        </p:txBody>
      </p:sp>
      <p:sp>
        <p:nvSpPr>
          <p:cNvPr id="40" name="39 Rectángulo"/>
          <p:cNvSpPr/>
          <p:nvPr/>
        </p:nvSpPr>
        <p:spPr>
          <a:xfrm>
            <a:off x="539552" y="2902297"/>
            <a:ext cx="864096" cy="769441"/>
          </a:xfrm>
          <a:prstGeom prst="rect">
            <a:avLst/>
          </a:prstGeom>
          <a:noFill/>
        </p:spPr>
        <p:txBody>
          <a:bodyPr wrap="square">
            <a:spAutoFit/>
          </a:bodyPr>
          <a:lstStyle/>
          <a:p>
            <a:pPr algn="ctr">
              <a:defRPr/>
            </a:pPr>
            <a:r>
              <a:rPr lang="es-ES" sz="4400" b="1" dirty="0" smtClean="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Century Gothic" panose="020B0502020202020204" pitchFamily="34" charset="0"/>
              </a:rPr>
              <a:t>2</a:t>
            </a:r>
            <a:endParaRPr lang="es-ES" sz="4400" b="1"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Century Gothic" panose="020B0502020202020204" pitchFamily="34" charset="0"/>
            </a:endParaRPr>
          </a:p>
        </p:txBody>
      </p:sp>
      <p:sp>
        <p:nvSpPr>
          <p:cNvPr id="41" name="40 Rectángulo"/>
          <p:cNvSpPr/>
          <p:nvPr/>
        </p:nvSpPr>
        <p:spPr>
          <a:xfrm>
            <a:off x="251520" y="3982417"/>
            <a:ext cx="864096" cy="769441"/>
          </a:xfrm>
          <a:prstGeom prst="rect">
            <a:avLst/>
          </a:prstGeom>
          <a:noFill/>
        </p:spPr>
        <p:txBody>
          <a:bodyPr wrap="square">
            <a:spAutoFit/>
          </a:bodyPr>
          <a:lstStyle/>
          <a:p>
            <a:pPr algn="ctr">
              <a:defRPr/>
            </a:pPr>
            <a:r>
              <a:rPr lang="es-ES" sz="4400" b="1" dirty="0" smtClean="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Century Gothic" panose="020B0502020202020204" pitchFamily="34" charset="0"/>
              </a:rPr>
              <a:t>3</a:t>
            </a:r>
            <a:endParaRPr lang="es-ES" sz="4400" b="1"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latin typeface="Century Gothic" panose="020B0502020202020204" pitchFamily="34" charset="0"/>
            </a:endParaRPr>
          </a:p>
        </p:txBody>
      </p:sp>
      <p:pic>
        <p:nvPicPr>
          <p:cNvPr id="13" name="12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739" y="-171400"/>
            <a:ext cx="1336355" cy="1336355"/>
          </a:xfrm>
          <a:prstGeom prst="rect">
            <a:avLst/>
          </a:prstGeom>
        </p:spPr>
      </p:pic>
    </p:spTree>
    <p:extLst>
      <p:ext uri="{BB962C8B-B14F-4D97-AF65-F5344CB8AC3E}">
        <p14:creationId xmlns:p14="http://schemas.microsoft.com/office/powerpoint/2010/main" val="339685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1" y="-27384"/>
            <a:ext cx="7529454" cy="1143000"/>
          </a:xfrm>
        </p:spPr>
        <p:txBody>
          <a:bodyPr/>
          <a:lstStyle/>
          <a:p>
            <a:r>
              <a:rPr lang="es-ES" sz="4000" dirty="0" err="1"/>
              <a:t>WeLive</a:t>
            </a:r>
            <a:r>
              <a:rPr lang="es-ES" sz="4000" dirty="0"/>
              <a:t> </a:t>
            </a:r>
            <a:r>
              <a:rPr lang="es-ES" sz="4000" dirty="0" err="1"/>
              <a:t>proposes</a:t>
            </a:r>
            <a:r>
              <a:rPr lang="es-ES" sz="4000" dirty="0" smtClean="0"/>
              <a:t>…</a:t>
            </a:r>
            <a:endParaRPr lang="es-ES" sz="4000" dirty="0"/>
          </a:p>
        </p:txBody>
      </p:sp>
      <p:sp>
        <p:nvSpPr>
          <p:cNvPr id="8" name="7 Rectángulo redondeado"/>
          <p:cNvSpPr/>
          <p:nvPr/>
        </p:nvSpPr>
        <p:spPr>
          <a:xfrm>
            <a:off x="899592" y="908720"/>
            <a:ext cx="7056784" cy="648072"/>
          </a:xfrm>
          <a:prstGeom prst="roundRect">
            <a:avLst/>
          </a:prstGeom>
          <a:noFill/>
          <a:ln w="38100"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kern="0" dirty="0" smtClean="0">
                <a:latin typeface="Calibri"/>
              </a:rPr>
              <a:t>Transform the current e-government approach into…</a:t>
            </a:r>
          </a:p>
        </p:txBody>
      </p:sp>
      <p:sp>
        <p:nvSpPr>
          <p:cNvPr id="15" name="14 Flecha abajo"/>
          <p:cNvSpPr/>
          <p:nvPr/>
        </p:nvSpPr>
        <p:spPr bwMode="auto">
          <a:xfrm>
            <a:off x="4161312" y="1628800"/>
            <a:ext cx="482696" cy="351268"/>
          </a:xfrm>
          <a:prstGeom prst="down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a:extLst/>
        </p:spPr>
        <p:txBody>
          <a:bodyPr rtlCol="0" anchor="ctr"/>
          <a:lstStyle/>
          <a:p>
            <a:pPr algn="ctr" eaLnBrk="1" fontAlgn="auto" hangingPunct="1">
              <a:spcBef>
                <a:spcPts val="0"/>
              </a:spcBef>
              <a:spcAft>
                <a:spcPts val="0"/>
              </a:spcAft>
            </a:pPr>
            <a:endParaRPr lang="es-ES" b="1" kern="0">
              <a:solidFill>
                <a:prstClr val="white"/>
              </a:solidFill>
              <a:latin typeface="Calibri"/>
            </a:endParaRPr>
          </a:p>
        </p:txBody>
      </p:sp>
      <p:sp>
        <p:nvSpPr>
          <p:cNvPr id="17" name="16 Rectángulo redondeado"/>
          <p:cNvSpPr/>
          <p:nvPr/>
        </p:nvSpPr>
        <p:spPr>
          <a:xfrm>
            <a:off x="323528" y="2060848"/>
            <a:ext cx="8280920" cy="1008112"/>
          </a:xfrm>
          <a:prstGeom prst="roundRect">
            <a:avLst/>
          </a:prstGeom>
          <a:noFill/>
          <a:ln w="38100"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kern="0" dirty="0" err="1" smtClean="0">
                <a:solidFill>
                  <a:srgbClr val="F05A41"/>
                </a:solidFill>
                <a:latin typeface="Calibri"/>
              </a:rPr>
              <a:t>WeLive</a:t>
            </a:r>
            <a:r>
              <a:rPr lang="en-US" sz="2400" b="1" kern="0" dirty="0" smtClean="0">
                <a:solidFill>
                  <a:srgbClr val="F05A41"/>
                </a:solidFill>
                <a:latin typeface="Calibri"/>
              </a:rPr>
              <a:t> Open and Collaborative Government Solution </a:t>
            </a:r>
            <a:r>
              <a:rPr lang="en-US" sz="2400" b="1" kern="0" dirty="0" smtClean="0">
                <a:latin typeface="Calibri"/>
              </a:rPr>
              <a:t>= </a:t>
            </a:r>
            <a:r>
              <a:rPr lang="en-US" sz="2400" b="1" kern="0" dirty="0" smtClean="0">
                <a:solidFill>
                  <a:srgbClr val="F05A41"/>
                </a:solidFill>
                <a:latin typeface="Calibri"/>
              </a:rPr>
              <a:t>We</a:t>
            </a:r>
            <a:r>
              <a:rPr lang="en-US" sz="2400" b="1" kern="0" dirty="0" smtClean="0">
                <a:latin typeface="Calibri"/>
              </a:rPr>
              <a:t>-government + </a:t>
            </a:r>
            <a:r>
              <a:rPr lang="en-US" sz="2400" b="1" kern="0" dirty="0" smtClean="0">
                <a:solidFill>
                  <a:srgbClr val="F05A41"/>
                </a:solidFill>
                <a:latin typeface="Calibri"/>
              </a:rPr>
              <a:t>t</a:t>
            </a:r>
            <a:r>
              <a:rPr lang="en-US" sz="2400" b="1" kern="0" dirty="0" smtClean="0">
                <a:latin typeface="Calibri"/>
              </a:rPr>
              <a:t>-government + </a:t>
            </a:r>
            <a:r>
              <a:rPr lang="en-US" sz="2400" b="1" kern="0" dirty="0" smtClean="0">
                <a:solidFill>
                  <a:srgbClr val="F05A41"/>
                </a:solidFill>
                <a:latin typeface="Calibri"/>
              </a:rPr>
              <a:t>I</a:t>
            </a:r>
            <a:r>
              <a:rPr lang="en-US" sz="2400" b="1" kern="0" dirty="0" smtClean="0">
                <a:latin typeface="Calibri"/>
              </a:rPr>
              <a:t>-government + </a:t>
            </a:r>
            <a:r>
              <a:rPr lang="en-US" sz="2400" b="1" kern="0" dirty="0" smtClean="0">
                <a:solidFill>
                  <a:srgbClr val="F05A41"/>
                </a:solidFill>
                <a:latin typeface="Calibri"/>
              </a:rPr>
              <a:t>m</a:t>
            </a:r>
            <a:r>
              <a:rPr lang="en-US" sz="2400" b="1" kern="0" dirty="0" smtClean="0">
                <a:latin typeface="Calibri"/>
              </a:rPr>
              <a:t>-government</a:t>
            </a:r>
          </a:p>
        </p:txBody>
      </p:sp>
      <p:sp>
        <p:nvSpPr>
          <p:cNvPr id="18" name="17 Flecha abajo"/>
          <p:cNvSpPr/>
          <p:nvPr/>
        </p:nvSpPr>
        <p:spPr bwMode="auto">
          <a:xfrm>
            <a:off x="856318" y="3158512"/>
            <a:ext cx="482696" cy="414504"/>
          </a:xfrm>
          <a:prstGeom prst="down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a:extLst/>
        </p:spPr>
        <p:txBody>
          <a:bodyPr rtlCol="0" anchor="ctr"/>
          <a:lstStyle/>
          <a:p>
            <a:pPr algn="ctr" eaLnBrk="1" fontAlgn="auto" hangingPunct="1">
              <a:spcBef>
                <a:spcPts val="0"/>
              </a:spcBef>
              <a:spcAft>
                <a:spcPts val="0"/>
              </a:spcAft>
            </a:pPr>
            <a:endParaRPr lang="es-ES" b="1" kern="0">
              <a:solidFill>
                <a:prstClr val="white"/>
              </a:solidFill>
              <a:latin typeface="Calibri"/>
            </a:endParaRPr>
          </a:p>
        </p:txBody>
      </p:sp>
      <p:sp>
        <p:nvSpPr>
          <p:cNvPr id="19" name="18 Rectángulo redondeado"/>
          <p:cNvSpPr/>
          <p:nvPr/>
        </p:nvSpPr>
        <p:spPr>
          <a:xfrm>
            <a:off x="683568" y="3645024"/>
            <a:ext cx="864096" cy="466766"/>
          </a:xfrm>
          <a:prstGeom prst="round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Calibri"/>
                <a:ea typeface="+mn-ea"/>
                <a:cs typeface="+mn-cs"/>
              </a:rPr>
              <a:t>We-</a:t>
            </a:r>
          </a:p>
        </p:txBody>
      </p:sp>
      <p:sp>
        <p:nvSpPr>
          <p:cNvPr id="20" name="19 Rectángulo redondeado"/>
          <p:cNvSpPr/>
          <p:nvPr/>
        </p:nvSpPr>
        <p:spPr>
          <a:xfrm>
            <a:off x="100090" y="4221088"/>
            <a:ext cx="2095646" cy="1872208"/>
          </a:xfrm>
          <a:prstGeom prst="roundRect">
            <a:avLst/>
          </a:prstGeom>
          <a:noFill/>
          <a:ln w="38100"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smtClean="0">
                <a:latin typeface="Calibri"/>
              </a:rPr>
              <a:t>All stakeholders are treated as peers and </a:t>
            </a:r>
            <a:r>
              <a:rPr lang="en-US" sz="2000" b="1" kern="0" dirty="0" err="1" smtClean="0">
                <a:latin typeface="Calibri"/>
              </a:rPr>
              <a:t>prosumers</a:t>
            </a:r>
            <a:endParaRPr kumimoji="0" lang="en-US" sz="2000" b="1" i="0" u="none" strike="noStrike" kern="0" cap="none" spc="0" normalizeH="0" baseline="0" noProof="0" dirty="0" smtClean="0">
              <a:ln>
                <a:noFill/>
              </a:ln>
              <a:effectLst/>
              <a:uLnTx/>
              <a:uFillTx/>
              <a:latin typeface="Calibri"/>
            </a:endParaRPr>
          </a:p>
        </p:txBody>
      </p:sp>
      <p:sp>
        <p:nvSpPr>
          <p:cNvPr id="21" name="20 Flecha abajo"/>
          <p:cNvSpPr/>
          <p:nvPr/>
        </p:nvSpPr>
        <p:spPr bwMode="auto">
          <a:xfrm>
            <a:off x="3232582" y="3158512"/>
            <a:ext cx="482696" cy="414504"/>
          </a:xfrm>
          <a:prstGeom prst="down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a:extLst/>
        </p:spPr>
        <p:txBody>
          <a:bodyPr rtlCol="0" anchor="ctr"/>
          <a:lstStyle/>
          <a:p>
            <a:pPr algn="ctr" eaLnBrk="1" fontAlgn="auto" hangingPunct="1">
              <a:spcBef>
                <a:spcPts val="0"/>
              </a:spcBef>
              <a:spcAft>
                <a:spcPts val="0"/>
              </a:spcAft>
            </a:pPr>
            <a:endParaRPr lang="es-ES" b="1" kern="0">
              <a:solidFill>
                <a:prstClr val="white"/>
              </a:solidFill>
              <a:latin typeface="Calibri"/>
            </a:endParaRPr>
          </a:p>
        </p:txBody>
      </p:sp>
      <p:sp>
        <p:nvSpPr>
          <p:cNvPr id="22" name="21 Rectángulo redondeado"/>
          <p:cNvSpPr/>
          <p:nvPr/>
        </p:nvSpPr>
        <p:spPr>
          <a:xfrm>
            <a:off x="2995238" y="3645024"/>
            <a:ext cx="864096" cy="466766"/>
          </a:xfrm>
          <a:prstGeom prst="round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Calibri"/>
                <a:ea typeface="+mn-ea"/>
                <a:cs typeface="+mn-cs"/>
              </a:rPr>
              <a:t>t-</a:t>
            </a:r>
          </a:p>
        </p:txBody>
      </p:sp>
      <p:sp>
        <p:nvSpPr>
          <p:cNvPr id="23" name="22 Rectángulo redondeado"/>
          <p:cNvSpPr/>
          <p:nvPr/>
        </p:nvSpPr>
        <p:spPr>
          <a:xfrm>
            <a:off x="2411760" y="4221088"/>
            <a:ext cx="2088232" cy="1872208"/>
          </a:xfrm>
          <a:prstGeom prst="roundRect">
            <a:avLst/>
          </a:prstGeom>
          <a:noFill/>
          <a:ln w="38100"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smtClean="0">
                <a:latin typeface="Calibri"/>
              </a:rPr>
              <a:t>Providing Technology tools to create public value</a:t>
            </a:r>
            <a:endParaRPr kumimoji="0" lang="en-US" sz="2000" b="1" i="0" u="none" strike="noStrike" kern="0" cap="none" spc="0" normalizeH="0" baseline="0" noProof="0" dirty="0" smtClean="0">
              <a:ln>
                <a:noFill/>
              </a:ln>
              <a:effectLst/>
              <a:uLnTx/>
              <a:uFillTx/>
              <a:latin typeface="Calibri"/>
            </a:endParaRPr>
          </a:p>
        </p:txBody>
      </p:sp>
      <p:sp>
        <p:nvSpPr>
          <p:cNvPr id="24" name="23 Flecha abajo"/>
          <p:cNvSpPr/>
          <p:nvPr/>
        </p:nvSpPr>
        <p:spPr bwMode="auto">
          <a:xfrm>
            <a:off x="5472244" y="3158512"/>
            <a:ext cx="482696" cy="414504"/>
          </a:xfrm>
          <a:prstGeom prst="down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a:extLst/>
        </p:spPr>
        <p:txBody>
          <a:bodyPr rtlCol="0" anchor="ctr"/>
          <a:lstStyle/>
          <a:p>
            <a:pPr algn="ctr" eaLnBrk="1" fontAlgn="auto" hangingPunct="1">
              <a:spcBef>
                <a:spcPts val="0"/>
              </a:spcBef>
              <a:spcAft>
                <a:spcPts val="0"/>
              </a:spcAft>
            </a:pPr>
            <a:endParaRPr lang="es-ES" b="1" kern="0">
              <a:solidFill>
                <a:prstClr val="white"/>
              </a:solidFill>
              <a:latin typeface="Calibri"/>
            </a:endParaRPr>
          </a:p>
        </p:txBody>
      </p:sp>
      <p:sp>
        <p:nvSpPr>
          <p:cNvPr id="25" name="24 Rectángulo redondeado"/>
          <p:cNvSpPr/>
          <p:nvPr/>
        </p:nvSpPr>
        <p:spPr>
          <a:xfrm>
            <a:off x="5299494" y="3645024"/>
            <a:ext cx="864096" cy="466766"/>
          </a:xfrm>
          <a:prstGeom prst="round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kern="0" dirty="0">
                <a:solidFill>
                  <a:prstClr val="white"/>
                </a:solidFill>
                <a:latin typeface="Calibri"/>
              </a:rPr>
              <a:t>l</a:t>
            </a:r>
            <a:r>
              <a:rPr kumimoji="0" lang="en-US" sz="1800" b="1" i="0" u="none" strike="noStrike" kern="0" cap="none" spc="0" normalizeH="0" baseline="0" noProof="0" dirty="0" smtClean="0">
                <a:ln>
                  <a:noFill/>
                </a:ln>
                <a:solidFill>
                  <a:prstClr val="white"/>
                </a:solidFill>
                <a:effectLst/>
                <a:uLnTx/>
                <a:uFillTx/>
                <a:latin typeface="Calibri"/>
                <a:ea typeface="+mn-ea"/>
                <a:cs typeface="+mn-cs"/>
              </a:rPr>
              <a:t>-</a:t>
            </a:r>
          </a:p>
        </p:txBody>
      </p:sp>
      <p:sp>
        <p:nvSpPr>
          <p:cNvPr id="26" name="25 Rectángulo redondeado"/>
          <p:cNvSpPr/>
          <p:nvPr/>
        </p:nvSpPr>
        <p:spPr>
          <a:xfrm>
            <a:off x="4716016" y="4221088"/>
            <a:ext cx="2088232" cy="1872208"/>
          </a:xfrm>
          <a:prstGeom prst="roundRect">
            <a:avLst/>
          </a:prstGeom>
          <a:noFill/>
          <a:ln w="38100"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smtClean="0">
                <a:latin typeface="Calibri"/>
              </a:rPr>
              <a:t>To do more with less by involving other players and the PA as orchestrator</a:t>
            </a:r>
            <a:endParaRPr kumimoji="0" lang="en-US" sz="2000" b="1" i="0" u="none" strike="noStrike" kern="0" cap="none" spc="0" normalizeH="0" baseline="0" noProof="0" dirty="0" smtClean="0">
              <a:ln>
                <a:noFill/>
              </a:ln>
              <a:effectLst/>
              <a:uLnTx/>
              <a:uFillTx/>
              <a:latin typeface="Calibri"/>
            </a:endParaRPr>
          </a:p>
        </p:txBody>
      </p:sp>
      <p:sp>
        <p:nvSpPr>
          <p:cNvPr id="27" name="26 Flecha abajo"/>
          <p:cNvSpPr/>
          <p:nvPr/>
        </p:nvSpPr>
        <p:spPr bwMode="auto">
          <a:xfrm>
            <a:off x="7769086" y="3158512"/>
            <a:ext cx="482696" cy="414504"/>
          </a:xfrm>
          <a:prstGeom prst="down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a:extLst/>
        </p:spPr>
        <p:txBody>
          <a:bodyPr rtlCol="0" anchor="ctr"/>
          <a:lstStyle/>
          <a:p>
            <a:pPr algn="ctr" eaLnBrk="1" fontAlgn="auto" hangingPunct="1">
              <a:spcBef>
                <a:spcPts val="0"/>
              </a:spcBef>
              <a:spcAft>
                <a:spcPts val="0"/>
              </a:spcAft>
            </a:pPr>
            <a:endParaRPr lang="es-ES" b="1" kern="0">
              <a:solidFill>
                <a:prstClr val="white"/>
              </a:solidFill>
              <a:latin typeface="Calibri"/>
            </a:endParaRPr>
          </a:p>
        </p:txBody>
      </p:sp>
      <p:sp>
        <p:nvSpPr>
          <p:cNvPr id="28" name="27 Rectángulo redondeado"/>
          <p:cNvSpPr/>
          <p:nvPr/>
        </p:nvSpPr>
        <p:spPr>
          <a:xfrm>
            <a:off x="7596336" y="3645024"/>
            <a:ext cx="864096" cy="466766"/>
          </a:xfrm>
          <a:prstGeom prst="round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kern="0" dirty="0">
                <a:solidFill>
                  <a:prstClr val="white"/>
                </a:solidFill>
                <a:latin typeface="Calibri"/>
              </a:rPr>
              <a:t>m</a:t>
            </a:r>
            <a:r>
              <a:rPr kumimoji="0" lang="en-US" sz="1800" b="1" i="0" u="none" strike="noStrike" kern="0" cap="none" spc="0" normalizeH="0" baseline="0" noProof="0" dirty="0" smtClean="0">
                <a:ln>
                  <a:noFill/>
                </a:ln>
                <a:solidFill>
                  <a:prstClr val="white"/>
                </a:solidFill>
                <a:effectLst/>
                <a:uLnTx/>
                <a:uFillTx/>
                <a:latin typeface="Calibri"/>
                <a:ea typeface="+mn-ea"/>
                <a:cs typeface="+mn-cs"/>
              </a:rPr>
              <a:t>-</a:t>
            </a:r>
          </a:p>
        </p:txBody>
      </p:sp>
      <p:sp>
        <p:nvSpPr>
          <p:cNvPr id="29" name="28 Rectángulo redondeado"/>
          <p:cNvSpPr/>
          <p:nvPr/>
        </p:nvSpPr>
        <p:spPr>
          <a:xfrm>
            <a:off x="7012858" y="4221088"/>
            <a:ext cx="2095646" cy="1872208"/>
          </a:xfrm>
          <a:prstGeom prst="roundRect">
            <a:avLst/>
          </a:prstGeom>
          <a:noFill/>
          <a:ln w="38100"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err="1" smtClean="0">
                <a:latin typeface="Calibri"/>
              </a:rPr>
              <a:t>Utilisation</a:t>
            </a:r>
            <a:r>
              <a:rPr lang="en-US" sz="2000" b="1" kern="0" dirty="0" smtClean="0">
                <a:latin typeface="Calibri"/>
              </a:rPr>
              <a:t> of mobile tech. for public services delivery</a:t>
            </a:r>
            <a:endParaRPr kumimoji="0" lang="en-US" sz="2000" b="1" i="0" u="none" strike="noStrike" kern="0" cap="none" spc="0" normalizeH="0" baseline="0" noProof="0" dirty="0" smtClean="0">
              <a:ln>
                <a:noFill/>
              </a:ln>
              <a:effectLst/>
              <a:uLnTx/>
              <a:uFillTx/>
              <a:latin typeface="Calibri"/>
            </a:endParaRPr>
          </a:p>
        </p:txBody>
      </p:sp>
      <p:pic>
        <p:nvPicPr>
          <p:cNvPr id="30" name="29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739" y="-171400"/>
            <a:ext cx="1336355" cy="1336355"/>
          </a:xfrm>
          <a:prstGeom prst="rect">
            <a:avLst/>
          </a:prstGeom>
        </p:spPr>
      </p:pic>
    </p:spTree>
    <p:extLst>
      <p:ext uri="{BB962C8B-B14F-4D97-AF65-F5344CB8AC3E}">
        <p14:creationId xmlns:p14="http://schemas.microsoft.com/office/powerpoint/2010/main" val="37768095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18256"/>
            <a:ext cx="8215370" cy="1143000"/>
          </a:xfrm>
        </p:spPr>
        <p:txBody>
          <a:bodyPr/>
          <a:lstStyle/>
          <a:p>
            <a:r>
              <a:rPr lang="es-ES" sz="4000" dirty="0" smtClean="0"/>
              <a:t>Key </a:t>
            </a:r>
            <a:r>
              <a:rPr lang="es-ES" sz="4000" dirty="0" err="1" smtClean="0"/>
              <a:t>pillars</a:t>
            </a:r>
            <a:endParaRPr lang="es-ES" sz="4000" dirty="0"/>
          </a:p>
        </p:txBody>
      </p:sp>
      <p:sp>
        <p:nvSpPr>
          <p:cNvPr id="13" name="12 Rectángulo redondeado"/>
          <p:cNvSpPr/>
          <p:nvPr/>
        </p:nvSpPr>
        <p:spPr>
          <a:xfrm>
            <a:off x="611560" y="1196752"/>
            <a:ext cx="3867466" cy="2160240"/>
          </a:xfrm>
          <a:prstGeom prst="roundRect">
            <a:avLst/>
          </a:prstGeom>
          <a:noFill/>
          <a:ln w="38100"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u="sng" kern="0" dirty="0" smtClean="0">
                <a:solidFill>
                  <a:srgbClr val="F05A41"/>
                </a:solidFill>
                <a:latin typeface="Calibri"/>
              </a:rPr>
              <a:t>Open Data</a:t>
            </a:r>
          </a:p>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err="1">
                <a:latin typeface="Calibri"/>
              </a:rPr>
              <a:t>WeLive</a:t>
            </a:r>
            <a:r>
              <a:rPr lang="en-US" sz="2000" b="1" kern="0" dirty="0">
                <a:latin typeface="Calibri"/>
              </a:rPr>
              <a:t> provides an open data toolset which eases to capture, transform, adapt, link, store, publish and search for data.</a:t>
            </a:r>
          </a:p>
        </p:txBody>
      </p:sp>
      <p:sp>
        <p:nvSpPr>
          <p:cNvPr id="14" name="13 Rectángulo"/>
          <p:cNvSpPr/>
          <p:nvPr/>
        </p:nvSpPr>
        <p:spPr>
          <a:xfrm>
            <a:off x="-36512" y="1344055"/>
            <a:ext cx="864096" cy="923330"/>
          </a:xfrm>
          <a:prstGeom prst="rect">
            <a:avLst/>
          </a:prstGeom>
          <a:noFill/>
        </p:spPr>
        <p:txBody>
          <a:bodyPr wrap="square">
            <a:spAutoFit/>
          </a:bodyPr>
          <a:lstStyle/>
          <a:p>
            <a:pPr algn="ctr">
              <a:defRPr/>
            </a:pPr>
            <a:r>
              <a:rPr lang="es-ES" sz="5400" b="1" dirty="0">
                <a:ln w="19050">
                  <a:solidFill>
                    <a:schemeClr val="tx2">
                      <a:tint val="1000"/>
                    </a:schemeClr>
                  </a:solidFill>
                  <a:prstDash val="solid"/>
                </a:ln>
                <a:solidFill>
                  <a:schemeClr val="tx1">
                    <a:lumMod val="65000"/>
                    <a:lumOff val="35000"/>
                  </a:schemeClr>
                </a:solidFill>
                <a:effectLst>
                  <a:outerShdw blurRad="50000" dist="50800" dir="7500000" algn="tl">
                    <a:srgbClr val="000000">
                      <a:shade val="5000"/>
                      <a:alpha val="35000"/>
                    </a:srgbClr>
                  </a:outerShdw>
                </a:effectLst>
                <a:latin typeface="Century Gothic" panose="020B0502020202020204" pitchFamily="34" charset="0"/>
              </a:rPr>
              <a:t>1</a:t>
            </a:r>
          </a:p>
        </p:txBody>
      </p:sp>
      <p:sp>
        <p:nvSpPr>
          <p:cNvPr id="15" name="14 Rectángulo redondeado"/>
          <p:cNvSpPr/>
          <p:nvPr/>
        </p:nvSpPr>
        <p:spPr>
          <a:xfrm>
            <a:off x="4643645" y="1196752"/>
            <a:ext cx="3867466" cy="2160240"/>
          </a:xfrm>
          <a:prstGeom prst="roundRect">
            <a:avLst/>
          </a:prstGeom>
          <a:noFill/>
          <a:ln w="38100"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u="sng" kern="0" dirty="0" smtClean="0">
                <a:solidFill>
                  <a:srgbClr val="F05A41"/>
                </a:solidFill>
                <a:latin typeface="Calibri"/>
              </a:rPr>
              <a:t>Open Services</a:t>
            </a:r>
          </a:p>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err="1">
                <a:latin typeface="Calibri"/>
              </a:rPr>
              <a:t>WeLive</a:t>
            </a:r>
            <a:r>
              <a:rPr lang="en-US" sz="2000" b="1" kern="0" dirty="0">
                <a:latin typeface="Calibri"/>
              </a:rPr>
              <a:t> provides an open </a:t>
            </a:r>
            <a:r>
              <a:rPr lang="en-US" sz="2000" b="1" kern="0" dirty="0" smtClean="0">
                <a:latin typeface="Calibri"/>
              </a:rPr>
              <a:t>services framework based on B. blocks and app templates. These will be easily combined to give place to new services</a:t>
            </a:r>
            <a:endParaRPr lang="en-US" sz="2000" b="1" kern="0" dirty="0">
              <a:latin typeface="Calibri"/>
            </a:endParaRPr>
          </a:p>
        </p:txBody>
      </p:sp>
      <p:sp>
        <p:nvSpPr>
          <p:cNvPr id="16" name="15 Rectángulo"/>
          <p:cNvSpPr/>
          <p:nvPr/>
        </p:nvSpPr>
        <p:spPr>
          <a:xfrm>
            <a:off x="8388424" y="1353542"/>
            <a:ext cx="864096" cy="923330"/>
          </a:xfrm>
          <a:prstGeom prst="rect">
            <a:avLst/>
          </a:prstGeom>
          <a:noFill/>
        </p:spPr>
        <p:txBody>
          <a:bodyPr wrap="square">
            <a:spAutoFit/>
          </a:bodyPr>
          <a:lstStyle/>
          <a:p>
            <a:pPr algn="ctr">
              <a:defRPr/>
            </a:pPr>
            <a:r>
              <a:rPr lang="es-ES" sz="5400" b="1" dirty="0">
                <a:ln w="19050">
                  <a:solidFill>
                    <a:schemeClr val="tx2">
                      <a:tint val="1000"/>
                    </a:schemeClr>
                  </a:solidFill>
                  <a:prstDash val="solid"/>
                </a:ln>
                <a:solidFill>
                  <a:schemeClr val="tx1">
                    <a:lumMod val="65000"/>
                    <a:lumOff val="35000"/>
                  </a:schemeClr>
                </a:solidFill>
                <a:effectLst>
                  <a:outerShdw blurRad="50000" dist="50800" dir="7500000" algn="tl">
                    <a:srgbClr val="000000">
                      <a:shade val="5000"/>
                      <a:alpha val="35000"/>
                    </a:srgbClr>
                  </a:outerShdw>
                </a:effectLst>
                <a:latin typeface="Century Gothic" panose="020B0502020202020204" pitchFamily="34" charset="0"/>
              </a:rPr>
              <a:t>2</a:t>
            </a:r>
          </a:p>
        </p:txBody>
      </p:sp>
      <p:sp>
        <p:nvSpPr>
          <p:cNvPr id="17" name="16 Rectángulo redondeado"/>
          <p:cNvSpPr/>
          <p:nvPr/>
        </p:nvSpPr>
        <p:spPr>
          <a:xfrm>
            <a:off x="611560" y="3573016"/>
            <a:ext cx="3867466" cy="2160240"/>
          </a:xfrm>
          <a:prstGeom prst="roundRect">
            <a:avLst/>
          </a:prstGeom>
          <a:noFill/>
          <a:ln w="38100"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u="sng" kern="0" dirty="0" smtClean="0">
                <a:solidFill>
                  <a:srgbClr val="F05A41"/>
                </a:solidFill>
                <a:latin typeface="Calibri"/>
              </a:rPr>
              <a:t>Open Innovation</a:t>
            </a:r>
          </a:p>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err="1" smtClean="0">
                <a:latin typeface="Calibri"/>
              </a:rPr>
              <a:t>WeLive</a:t>
            </a:r>
            <a:r>
              <a:rPr lang="en-US" sz="2000" b="1" kern="0" dirty="0" smtClean="0">
                <a:latin typeface="Calibri"/>
              </a:rPr>
              <a:t> focuses </a:t>
            </a:r>
            <a:r>
              <a:rPr lang="en-US" sz="2000" b="1" kern="0" dirty="0">
                <a:latin typeface="Calibri"/>
              </a:rPr>
              <a:t>on how to pass from innovation to adoption, by democratizing the creation process and fostering </a:t>
            </a:r>
            <a:r>
              <a:rPr lang="en-US" sz="2000" b="1" kern="0" dirty="0" smtClean="0">
                <a:latin typeface="Calibri"/>
              </a:rPr>
              <a:t>pp </a:t>
            </a:r>
            <a:r>
              <a:rPr lang="en-US" sz="2000" b="1" kern="0" dirty="0">
                <a:latin typeface="Calibri"/>
              </a:rPr>
              <a:t>partnership.</a:t>
            </a:r>
          </a:p>
        </p:txBody>
      </p:sp>
      <p:sp>
        <p:nvSpPr>
          <p:cNvPr id="18" name="17 Rectángulo"/>
          <p:cNvSpPr/>
          <p:nvPr/>
        </p:nvSpPr>
        <p:spPr>
          <a:xfrm>
            <a:off x="-36512" y="3720319"/>
            <a:ext cx="864096" cy="923330"/>
          </a:xfrm>
          <a:prstGeom prst="rect">
            <a:avLst/>
          </a:prstGeom>
          <a:noFill/>
        </p:spPr>
        <p:txBody>
          <a:bodyPr wrap="square">
            <a:spAutoFit/>
          </a:bodyPr>
          <a:lstStyle/>
          <a:p>
            <a:pPr algn="ctr">
              <a:defRPr/>
            </a:pPr>
            <a:r>
              <a:rPr lang="es-ES" sz="5400" b="1" dirty="0">
                <a:ln w="19050">
                  <a:solidFill>
                    <a:schemeClr val="tx2">
                      <a:tint val="1000"/>
                    </a:schemeClr>
                  </a:solidFill>
                  <a:prstDash val="solid"/>
                </a:ln>
                <a:solidFill>
                  <a:schemeClr val="tx1">
                    <a:lumMod val="65000"/>
                    <a:lumOff val="35000"/>
                  </a:schemeClr>
                </a:solidFill>
                <a:effectLst>
                  <a:outerShdw blurRad="50000" dist="50800" dir="7500000" algn="tl">
                    <a:srgbClr val="000000">
                      <a:shade val="5000"/>
                      <a:alpha val="35000"/>
                    </a:srgbClr>
                  </a:outerShdw>
                </a:effectLst>
                <a:latin typeface="Century Gothic" panose="020B0502020202020204" pitchFamily="34" charset="0"/>
              </a:rPr>
              <a:t>3</a:t>
            </a:r>
          </a:p>
        </p:txBody>
      </p:sp>
      <p:sp>
        <p:nvSpPr>
          <p:cNvPr id="19" name="18 Rectángulo redondeado"/>
          <p:cNvSpPr/>
          <p:nvPr/>
        </p:nvSpPr>
        <p:spPr>
          <a:xfrm>
            <a:off x="4643645" y="3573016"/>
            <a:ext cx="3867466" cy="2160240"/>
          </a:xfrm>
          <a:prstGeom prst="roundRect">
            <a:avLst/>
          </a:prstGeom>
          <a:noFill/>
          <a:ln w="38100"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b="1" u="sng" kern="0" dirty="0" smtClean="0">
                <a:solidFill>
                  <a:srgbClr val="F05A41"/>
                </a:solidFill>
                <a:latin typeface="Calibri"/>
              </a:rPr>
              <a:t>User-centric Services</a:t>
            </a:r>
          </a:p>
          <a:p>
            <a:pPr marL="0" marR="0" lvl="0" indent="0" algn="ctr" defTabSz="914400" eaLnBrk="1" fontAlgn="auto" latinLnBrk="0" hangingPunct="1">
              <a:lnSpc>
                <a:spcPct val="100000"/>
              </a:lnSpc>
              <a:spcBef>
                <a:spcPts val="0"/>
              </a:spcBef>
              <a:spcAft>
                <a:spcPts val="0"/>
              </a:spcAft>
              <a:buClrTx/>
              <a:buSzTx/>
              <a:buFontTx/>
              <a:buNone/>
              <a:tabLst/>
              <a:defRPr/>
            </a:pPr>
            <a:r>
              <a:rPr lang="en-US" sz="2000" b="1" kern="0" dirty="0" err="1">
                <a:latin typeface="Calibri"/>
              </a:rPr>
              <a:t>WeLive</a:t>
            </a:r>
            <a:r>
              <a:rPr lang="en-US" sz="2000" b="1" kern="0" dirty="0">
                <a:latin typeface="Calibri"/>
              </a:rPr>
              <a:t> </a:t>
            </a:r>
            <a:r>
              <a:rPr lang="en-US" sz="2000" b="1" kern="0" dirty="0" smtClean="0">
                <a:latin typeface="Calibri"/>
              </a:rPr>
              <a:t>enables </a:t>
            </a:r>
            <a:r>
              <a:rPr lang="en-US" sz="2000" b="1" kern="0" dirty="0">
                <a:latin typeface="Calibri"/>
              </a:rPr>
              <a:t>personalization of public service apps based on user profile and </a:t>
            </a:r>
            <a:r>
              <a:rPr lang="en-US" sz="2000" b="1" kern="0" dirty="0" smtClean="0">
                <a:latin typeface="Calibri"/>
              </a:rPr>
              <a:t>context though </a:t>
            </a:r>
            <a:r>
              <a:rPr lang="en-US" sz="2000" b="1" kern="0" dirty="0">
                <a:latin typeface="Calibri"/>
              </a:rPr>
              <a:t>the Citizen Data </a:t>
            </a:r>
            <a:r>
              <a:rPr lang="en-US" sz="2000" b="1" kern="0" dirty="0" smtClean="0">
                <a:latin typeface="Calibri"/>
              </a:rPr>
              <a:t>Vault, Visual composer and </a:t>
            </a:r>
            <a:r>
              <a:rPr lang="en-US" sz="2000" b="1" kern="0" dirty="0" err="1" smtClean="0">
                <a:latin typeface="Calibri"/>
              </a:rPr>
              <a:t>WeLive</a:t>
            </a:r>
            <a:r>
              <a:rPr lang="en-US" sz="2000" b="1" kern="0" dirty="0" smtClean="0">
                <a:latin typeface="Calibri"/>
              </a:rPr>
              <a:t> decision engine element. </a:t>
            </a:r>
            <a:endParaRPr lang="en-US" sz="2000" b="1" kern="0" dirty="0">
              <a:latin typeface="Calibri"/>
            </a:endParaRPr>
          </a:p>
        </p:txBody>
      </p:sp>
      <p:sp>
        <p:nvSpPr>
          <p:cNvPr id="20" name="19 Rectángulo"/>
          <p:cNvSpPr/>
          <p:nvPr/>
        </p:nvSpPr>
        <p:spPr>
          <a:xfrm>
            <a:off x="8388424" y="3729806"/>
            <a:ext cx="864096" cy="923330"/>
          </a:xfrm>
          <a:prstGeom prst="rect">
            <a:avLst/>
          </a:prstGeom>
          <a:noFill/>
        </p:spPr>
        <p:txBody>
          <a:bodyPr wrap="square">
            <a:spAutoFit/>
          </a:bodyPr>
          <a:lstStyle/>
          <a:p>
            <a:pPr algn="ctr">
              <a:defRPr/>
            </a:pPr>
            <a:r>
              <a:rPr lang="es-ES" sz="5400" b="1" dirty="0">
                <a:ln w="19050">
                  <a:solidFill>
                    <a:schemeClr val="tx2">
                      <a:tint val="1000"/>
                    </a:schemeClr>
                  </a:solidFill>
                  <a:prstDash val="solid"/>
                </a:ln>
                <a:solidFill>
                  <a:schemeClr val="tx1">
                    <a:lumMod val="65000"/>
                    <a:lumOff val="35000"/>
                  </a:schemeClr>
                </a:solidFill>
                <a:effectLst>
                  <a:outerShdw blurRad="50000" dist="50800" dir="7500000" algn="tl">
                    <a:srgbClr val="000000">
                      <a:shade val="5000"/>
                      <a:alpha val="35000"/>
                    </a:srgbClr>
                  </a:outerShdw>
                </a:effectLst>
                <a:latin typeface="Century Gothic" panose="020B0502020202020204" pitchFamily="34" charset="0"/>
              </a:rPr>
              <a:t>4</a:t>
            </a:r>
          </a:p>
        </p:txBody>
      </p:sp>
    </p:spTree>
    <p:extLst>
      <p:ext uri="{BB962C8B-B14F-4D97-AF65-F5344CB8AC3E}">
        <p14:creationId xmlns:p14="http://schemas.microsoft.com/office/powerpoint/2010/main" val="42594763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71472" y="-99392"/>
            <a:ext cx="8215370" cy="1143000"/>
          </a:xfrm>
        </p:spPr>
        <p:txBody>
          <a:bodyPr/>
          <a:lstStyle/>
          <a:p>
            <a:r>
              <a:rPr lang="es-ES" dirty="0" err="1" smtClean="0"/>
              <a:t>WeLive</a:t>
            </a:r>
            <a:r>
              <a:rPr lang="es-ES" dirty="0" smtClean="0"/>
              <a:t> </a:t>
            </a:r>
            <a:r>
              <a:rPr lang="es-ES" dirty="0" err="1" smtClean="0"/>
              <a:t>Vision</a:t>
            </a:r>
            <a:r>
              <a:rPr lang="es-ES" dirty="0" smtClean="0"/>
              <a:t>/</a:t>
            </a:r>
            <a:r>
              <a:rPr lang="es-ES" dirty="0" err="1" smtClean="0"/>
              <a:t>Architecture</a:t>
            </a:r>
            <a:endParaRPr lang="es-ES" dirty="0"/>
          </a:p>
        </p:txBody>
      </p:sp>
      <p:pic>
        <p:nvPicPr>
          <p:cNvPr id="7" name="6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739" y="-171400"/>
            <a:ext cx="1336355" cy="1336355"/>
          </a:xfrm>
          <a:prstGeom prst="rect">
            <a:avLst/>
          </a:prstGeom>
        </p:spPr>
      </p:pic>
      <p:pic>
        <p:nvPicPr>
          <p:cNvPr id="8" name="Imagen 7" descr="Imágenes integradas 3"/>
          <p:cNvPicPr>
            <a:picLocks/>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16413" y="836712"/>
            <a:ext cx="7325487" cy="5758053"/>
          </a:xfrm>
          <a:prstGeom prst="rect">
            <a:avLst/>
          </a:prstGeom>
          <a:noFill/>
          <a:ln>
            <a:noFill/>
          </a:ln>
        </p:spPr>
      </p:pic>
    </p:spTree>
    <p:extLst>
      <p:ext uri="{BB962C8B-B14F-4D97-AF65-F5344CB8AC3E}">
        <p14:creationId xmlns:p14="http://schemas.microsoft.com/office/powerpoint/2010/main" val="18225334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71472" y="-171400"/>
            <a:ext cx="8215370" cy="1143000"/>
          </a:xfrm>
        </p:spPr>
        <p:txBody>
          <a:bodyPr/>
          <a:lstStyle/>
          <a:p>
            <a:r>
              <a:rPr lang="es-ES" dirty="0" smtClean="0"/>
              <a:t>Relación con Open City Data</a:t>
            </a:r>
            <a:endParaRPr lang="es-ES" dirty="0"/>
          </a:p>
        </p:txBody>
      </p:sp>
      <p:sp>
        <p:nvSpPr>
          <p:cNvPr id="3" name="Marcador de contenido 2"/>
          <p:cNvSpPr>
            <a:spLocks noGrp="1"/>
          </p:cNvSpPr>
          <p:nvPr>
            <p:ph idx="1"/>
          </p:nvPr>
        </p:nvSpPr>
        <p:spPr>
          <a:xfrm>
            <a:off x="179512" y="764704"/>
            <a:ext cx="8712968" cy="4525963"/>
          </a:xfrm>
        </p:spPr>
        <p:txBody>
          <a:bodyPr/>
          <a:lstStyle/>
          <a:p>
            <a:r>
              <a:rPr lang="es-ES" sz="2000" dirty="0"/>
              <a:t>Lo innovador de este proyecto es combinar Open Data + Open </a:t>
            </a:r>
            <a:r>
              <a:rPr lang="es-ES" sz="2000" dirty="0" err="1"/>
              <a:t>Services</a:t>
            </a:r>
            <a:r>
              <a:rPr lang="es-ES" sz="2000" dirty="0"/>
              <a:t> + Open </a:t>
            </a:r>
            <a:r>
              <a:rPr lang="es-ES" sz="2000" dirty="0" err="1"/>
              <a:t>Innovation</a:t>
            </a:r>
            <a:endParaRPr lang="es-ES" sz="2000" dirty="0"/>
          </a:p>
          <a:p>
            <a:pPr lvl="1"/>
            <a:r>
              <a:rPr lang="es-ES" sz="1800" dirty="0"/>
              <a:t>Hemos adaptado CKAN 4 para dar lugar a Open Data </a:t>
            </a:r>
            <a:r>
              <a:rPr lang="es-ES" sz="1800" dirty="0" err="1"/>
              <a:t>Stack</a:t>
            </a:r>
            <a:endParaRPr lang="es-ES" sz="1800" dirty="0"/>
          </a:p>
          <a:p>
            <a:pPr lvl="2"/>
            <a:r>
              <a:rPr lang="es-ES" sz="1600" dirty="0"/>
              <a:t>Estamos interesados en soportar </a:t>
            </a:r>
            <a:r>
              <a:rPr lang="es-ES" sz="1600" dirty="0" err="1"/>
              <a:t>datasets</a:t>
            </a:r>
            <a:r>
              <a:rPr lang="es-ES" sz="1600" dirty="0"/>
              <a:t> heterogéneos, provenientes de diferentes fuentes. Es decir, Open Data, datos de redes sociales, </a:t>
            </a:r>
            <a:r>
              <a:rPr lang="es-ES" sz="1600" dirty="0"/>
              <a:t>etc.</a:t>
            </a:r>
          </a:p>
          <a:p>
            <a:pPr lvl="2"/>
            <a:r>
              <a:rPr lang="es-ES" sz="1600" dirty="0"/>
              <a:t>Hemos desarrollado varios Data </a:t>
            </a:r>
            <a:r>
              <a:rPr lang="es-ES" sz="1600" dirty="0" err="1"/>
              <a:t>Harvesters</a:t>
            </a:r>
            <a:r>
              <a:rPr lang="es-ES" sz="1600" dirty="0"/>
              <a:t> y </a:t>
            </a:r>
            <a:r>
              <a:rPr lang="es-ES" sz="1600" dirty="0" err="1"/>
              <a:t>Verifiers</a:t>
            </a:r>
            <a:r>
              <a:rPr lang="es-ES" sz="1600" dirty="0"/>
              <a:t> </a:t>
            </a:r>
          </a:p>
          <a:p>
            <a:pPr lvl="1"/>
            <a:r>
              <a:rPr lang="es-ES" sz="1800" dirty="0"/>
              <a:t>Integrando con otros componentes de la solución como varios </a:t>
            </a:r>
            <a:r>
              <a:rPr lang="es-ES" sz="1800" dirty="0" err="1"/>
              <a:t>recomendadores</a:t>
            </a:r>
            <a:r>
              <a:rPr lang="es-ES" sz="1800" dirty="0"/>
              <a:t> y </a:t>
            </a:r>
            <a:r>
              <a:rPr lang="es-ES" sz="1800" dirty="0" err="1"/>
              <a:t>WeLive</a:t>
            </a:r>
            <a:r>
              <a:rPr lang="es-ES" sz="1800" dirty="0"/>
              <a:t> Marketplace</a:t>
            </a:r>
          </a:p>
          <a:p>
            <a:pPr lvl="2"/>
            <a:r>
              <a:rPr lang="es-ES" sz="1600" dirty="0"/>
              <a:t>En este Marketplace publicamos artefactos (</a:t>
            </a:r>
            <a:r>
              <a:rPr lang="es-ES" sz="1600" dirty="0" err="1"/>
              <a:t>datasets</a:t>
            </a:r>
            <a:r>
              <a:rPr lang="es-ES" sz="1600" dirty="0"/>
              <a:t>, </a:t>
            </a:r>
            <a:r>
              <a:rPr lang="es-ES" sz="1600" dirty="0" err="1"/>
              <a:t>building</a:t>
            </a:r>
            <a:r>
              <a:rPr lang="es-ES" sz="1600" dirty="0"/>
              <a:t> blocks y apps) que están descritos en vocabulario </a:t>
            </a:r>
            <a:r>
              <a:rPr lang="es-ES" sz="1600" dirty="0" err="1"/>
              <a:t>Linked</a:t>
            </a:r>
            <a:r>
              <a:rPr lang="es-ES" sz="1600" dirty="0"/>
              <a:t> USDL</a:t>
            </a:r>
          </a:p>
          <a:p>
            <a:r>
              <a:rPr lang="es-ES" sz="2000" dirty="0"/>
              <a:t>Realidad es que muchos datos públicos no son útiles para hacer las aplicaciones que demanda la ciudadanía. </a:t>
            </a:r>
          </a:p>
          <a:p>
            <a:pPr lvl="1"/>
            <a:r>
              <a:rPr lang="es-ES" sz="1800" dirty="0"/>
              <a:t>Consecuencia hay que generar nuevos </a:t>
            </a:r>
            <a:r>
              <a:rPr lang="es-ES" sz="1800" dirty="0" err="1"/>
              <a:t>datasets</a:t>
            </a:r>
            <a:r>
              <a:rPr lang="es-ES" sz="1800" dirty="0"/>
              <a:t> con las contribuciones de los usuarios ejecutando apps</a:t>
            </a:r>
          </a:p>
          <a:p>
            <a:r>
              <a:rPr lang="es-ES" sz="2000" dirty="0"/>
              <a:t>Software desarrollado:</a:t>
            </a:r>
          </a:p>
          <a:p>
            <a:pPr lvl="1"/>
            <a:r>
              <a:rPr lang="es-ES" sz="1800" dirty="0" smtClean="0"/>
              <a:t>Nuestro ODS </a:t>
            </a:r>
            <a:r>
              <a:rPr lang="es-ES" sz="1800" dirty="0"/>
              <a:t>está disponible en: </a:t>
            </a:r>
            <a:r>
              <a:rPr lang="es-ES" sz="1800" dirty="0">
                <a:hlinkClick r:id="rId2"/>
              </a:rPr>
              <a:t>http://apps.morelab.deusto.es/ods</a:t>
            </a:r>
            <a:r>
              <a:rPr lang="es-ES" sz="1800" dirty="0" smtClean="0">
                <a:hlinkClick r:id="rId2"/>
              </a:rPr>
              <a:t>/</a:t>
            </a:r>
            <a:endParaRPr lang="es-ES" sz="1800" dirty="0" smtClean="0"/>
          </a:p>
          <a:p>
            <a:pPr lvl="2"/>
            <a:r>
              <a:rPr lang="es-ES" sz="1800" dirty="0"/>
              <a:t>Serán hechas públicas nuestras extensiones al final del proyecto, estamos en M13 del proyecto de 36 meses</a:t>
            </a:r>
          </a:p>
          <a:p>
            <a:pPr lvl="2"/>
            <a:r>
              <a:rPr lang="es-ES" sz="1800" dirty="0" err="1"/>
              <a:t>APIs</a:t>
            </a:r>
            <a:r>
              <a:rPr lang="es-ES" sz="1800" dirty="0"/>
              <a:t> del </a:t>
            </a:r>
            <a:r>
              <a:rPr lang="es-ES" sz="1800" dirty="0"/>
              <a:t>proyecto disponibles en: </a:t>
            </a:r>
            <a:r>
              <a:rPr lang="es-ES" sz="1800" dirty="0">
                <a:hlinkClick r:id="rId3"/>
              </a:rPr>
              <a:t>https://dev.welive.eu/dev/swagger</a:t>
            </a:r>
            <a:r>
              <a:rPr lang="es-ES" sz="1800" dirty="0"/>
              <a:t> </a:t>
            </a:r>
            <a:endParaRPr lang="es-ES" sz="1800" dirty="0"/>
          </a:p>
          <a:p>
            <a:endParaRPr lang="es-ES" sz="2000" dirty="0"/>
          </a:p>
        </p:txBody>
      </p:sp>
    </p:spTree>
    <p:extLst>
      <p:ext uri="{BB962C8B-B14F-4D97-AF65-F5344CB8AC3E}">
        <p14:creationId xmlns:p14="http://schemas.microsoft.com/office/powerpoint/2010/main" val="397214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1" descr="project 13apr2015.PNG"/>
          <p:cNvPicPr>
            <a:picLocks noChangeAspect="1"/>
          </p:cNvPicPr>
          <p:nvPr/>
        </p:nvPicPr>
        <p:blipFill>
          <a:blip r:embed="rId3"/>
          <a:stretch>
            <a:fillRect/>
          </a:stretch>
        </p:blipFill>
        <p:spPr>
          <a:xfrm>
            <a:off x="2443254" y="2778730"/>
            <a:ext cx="4670550" cy="4178662"/>
          </a:xfrm>
          <a:prstGeom prst="rect">
            <a:avLst/>
          </a:prstGeom>
        </p:spPr>
      </p:pic>
      <p:sp>
        <p:nvSpPr>
          <p:cNvPr id="2" name="Título 1"/>
          <p:cNvSpPr>
            <a:spLocks noGrp="1"/>
          </p:cNvSpPr>
          <p:nvPr>
            <p:ph type="title"/>
          </p:nvPr>
        </p:nvSpPr>
        <p:spPr>
          <a:xfrm>
            <a:off x="29038" y="116632"/>
            <a:ext cx="6487178" cy="1143000"/>
          </a:xfrm>
        </p:spPr>
        <p:txBody>
          <a:bodyPr/>
          <a:lstStyle/>
          <a:p>
            <a:r>
              <a:rPr lang="es-ES" sz="3200" dirty="0"/>
              <a:t>City4Age: </a:t>
            </a:r>
            <a:r>
              <a:rPr lang="en-US" sz="3200" dirty="0"/>
              <a:t>Elderly-friendly City services for active and healthy ageing </a:t>
            </a:r>
            <a:endParaRPr lang="es-ES" sz="3200" dirty="0"/>
          </a:p>
        </p:txBody>
      </p:sp>
      <p:sp>
        <p:nvSpPr>
          <p:cNvPr id="3" name="Marcador de contenido 2"/>
          <p:cNvSpPr>
            <a:spLocks noGrp="1"/>
          </p:cNvSpPr>
          <p:nvPr>
            <p:ph idx="1"/>
          </p:nvPr>
        </p:nvSpPr>
        <p:spPr>
          <a:xfrm>
            <a:off x="395536" y="1268760"/>
            <a:ext cx="8568952" cy="4525963"/>
          </a:xfrm>
        </p:spPr>
        <p:txBody>
          <a:bodyPr/>
          <a:lstStyle/>
          <a:p>
            <a:r>
              <a:rPr lang="en-US" sz="2000" dirty="0" smtClean="0"/>
              <a:t>Aims to act as </a:t>
            </a:r>
            <a:r>
              <a:rPr lang="en-US" sz="2000" dirty="0"/>
              <a:t>a </a:t>
            </a:r>
            <a:r>
              <a:rPr lang="en-US" sz="2000" b="1" dirty="0"/>
              <a:t>bridge between the European  Innovation Partnerships  </a:t>
            </a:r>
            <a:r>
              <a:rPr lang="en-US" sz="2000" dirty="0"/>
              <a:t>(EIP) on </a:t>
            </a:r>
            <a:r>
              <a:rPr lang="en-US" sz="2000" b="1" dirty="0"/>
              <a:t>Smart Cities and Communities </a:t>
            </a:r>
            <a:r>
              <a:rPr lang="en-US" sz="2000" dirty="0" smtClean="0"/>
              <a:t>&amp; </a:t>
            </a:r>
            <a:r>
              <a:rPr lang="en-US" sz="2000" b="1" dirty="0" smtClean="0"/>
              <a:t>Active </a:t>
            </a:r>
            <a:r>
              <a:rPr lang="en-US" sz="2000" b="1" dirty="0"/>
              <a:t>and Healthy Ageing </a:t>
            </a:r>
            <a:r>
              <a:rPr lang="en-US" sz="2000" dirty="0"/>
              <a:t>(EIP AHA</a:t>
            </a:r>
            <a:r>
              <a:rPr lang="en-US" sz="2000" dirty="0" smtClean="0"/>
              <a:t>)</a:t>
            </a:r>
          </a:p>
          <a:p>
            <a:r>
              <a:rPr lang="en-GB" sz="2000" dirty="0" smtClean="0"/>
              <a:t>Demonstrate </a:t>
            </a:r>
            <a:r>
              <a:rPr lang="en-GB" sz="2000" dirty="0"/>
              <a:t>that </a:t>
            </a:r>
            <a:r>
              <a:rPr lang="en-GB" sz="2000" b="1" dirty="0" smtClean="0"/>
              <a:t>Cities </a:t>
            </a:r>
            <a:r>
              <a:rPr lang="en-GB" sz="2000" b="1" dirty="0"/>
              <a:t>play a pivotal role</a:t>
            </a:r>
            <a:r>
              <a:rPr lang="en-GB" sz="2000" dirty="0"/>
              <a:t> in the unobtrusive </a:t>
            </a:r>
            <a:r>
              <a:rPr lang="en-GB" sz="2000" b="1" dirty="0"/>
              <a:t>collection</a:t>
            </a:r>
            <a:r>
              <a:rPr lang="en-GB" sz="2000" dirty="0"/>
              <a:t>  of </a:t>
            </a:r>
            <a:r>
              <a:rPr lang="en-GB" sz="2000" i="1" dirty="0"/>
              <a:t>“more </a:t>
            </a:r>
            <a:r>
              <a:rPr lang="en-GB" sz="2000" i="1" dirty="0" err="1" smtClean="0"/>
              <a:t>data</a:t>
            </a:r>
            <a:r>
              <a:rPr lang="en-GB" sz="2000" dirty="0" err="1" smtClean="0"/>
              <a:t>”and</a:t>
            </a:r>
            <a:r>
              <a:rPr lang="en-GB" sz="2000" dirty="0" smtClean="0"/>
              <a:t> </a:t>
            </a:r>
            <a:r>
              <a:rPr lang="en-GB" sz="2000" dirty="0"/>
              <a:t>with </a:t>
            </a:r>
            <a:r>
              <a:rPr lang="en-GB" sz="2000" i="1" dirty="0"/>
              <a:t>“increased </a:t>
            </a:r>
            <a:r>
              <a:rPr lang="en-GB" sz="2000" i="1" dirty="0" smtClean="0"/>
              <a:t>frequency”</a:t>
            </a:r>
            <a:r>
              <a:rPr lang="en-GB" sz="2000" dirty="0" smtClean="0"/>
              <a:t> </a:t>
            </a:r>
            <a:r>
              <a:rPr lang="en-GB" sz="2000" dirty="0"/>
              <a:t>for comprehending </a:t>
            </a:r>
            <a:r>
              <a:rPr lang="en-GB" sz="2000" b="1" dirty="0"/>
              <a:t>individual behaviours </a:t>
            </a:r>
            <a:r>
              <a:rPr lang="en-GB" sz="2000" dirty="0" smtClean="0"/>
              <a:t>and </a:t>
            </a:r>
            <a:r>
              <a:rPr lang="en-GB" sz="2000" i="1" dirty="0" smtClean="0"/>
              <a:t>improving</a:t>
            </a:r>
            <a:r>
              <a:rPr lang="en-GB" sz="2000" dirty="0" smtClean="0"/>
              <a:t> </a:t>
            </a:r>
            <a:r>
              <a:rPr lang="en-GB" sz="2000" dirty="0"/>
              <a:t>the </a:t>
            </a:r>
            <a:r>
              <a:rPr lang="en-GB" sz="2000" b="1" dirty="0"/>
              <a:t>early detection of </a:t>
            </a:r>
            <a:r>
              <a:rPr lang="en-GB" sz="2000" b="1" dirty="0" smtClean="0"/>
              <a:t>risks</a:t>
            </a:r>
            <a:r>
              <a:rPr lang="en-GB" sz="2000" dirty="0" smtClean="0"/>
              <a:t> </a:t>
            </a:r>
            <a:r>
              <a:rPr lang="en-GB" sz="2000" b="1" dirty="0" smtClean="0"/>
              <a:t>to address MCI </a:t>
            </a:r>
            <a:r>
              <a:rPr lang="en-GB" sz="2000" dirty="0" smtClean="0"/>
              <a:t>(Mild Cognitive Impairment)</a:t>
            </a:r>
            <a:endParaRPr lang="es-ES" sz="2000" dirty="0"/>
          </a:p>
        </p:txBody>
      </p:sp>
      <p:sp>
        <p:nvSpPr>
          <p:cNvPr id="6" name="5 Llamada ovalada"/>
          <p:cNvSpPr/>
          <p:nvPr/>
        </p:nvSpPr>
        <p:spPr>
          <a:xfrm>
            <a:off x="6156176" y="95732"/>
            <a:ext cx="2962484" cy="74098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t>H2020  project 2016-2018, PHC 21, Madrid is involved</a:t>
            </a:r>
            <a:endParaRPr lang="en-US" sz="1400" b="1" kern="0" dirty="0"/>
          </a:p>
        </p:txBody>
      </p:sp>
    </p:spTree>
    <p:extLst>
      <p:ext uri="{BB962C8B-B14F-4D97-AF65-F5344CB8AC3E}">
        <p14:creationId xmlns:p14="http://schemas.microsoft.com/office/powerpoint/2010/main" val="11961147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11560" y="-15661"/>
            <a:ext cx="8215370" cy="1143000"/>
          </a:xfrm>
        </p:spPr>
        <p:txBody>
          <a:bodyPr/>
          <a:lstStyle/>
          <a:p>
            <a:r>
              <a:rPr lang="es-ES" dirty="0" smtClean="0"/>
              <a:t>Social Open </a:t>
            </a:r>
            <a:r>
              <a:rPr lang="es-ES" dirty="0" err="1" smtClean="0"/>
              <a:t>Innovation</a:t>
            </a:r>
            <a:endParaRPr lang="es-ES" dirty="0"/>
          </a:p>
        </p:txBody>
      </p:sp>
      <p:pic>
        <p:nvPicPr>
          <p:cNvPr id="8194" name="Picture 2" descr="http://www.nesta.org.uk/sites/default/files/nesta_dsi.pn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0682" y="1700808"/>
            <a:ext cx="3659942" cy="515719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www.nesta.org.uk/sites/default/files/intro_overview_of_landscape_1.jp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7" y="3416949"/>
            <a:ext cx="5006340" cy="3540443"/>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p:cNvSpPr>
            <a:spLocks noGrp="1"/>
          </p:cNvSpPr>
          <p:nvPr>
            <p:ph idx="1"/>
          </p:nvPr>
        </p:nvSpPr>
        <p:spPr>
          <a:xfrm>
            <a:off x="0" y="1187624"/>
            <a:ext cx="5580112" cy="2313384"/>
          </a:xfrm>
        </p:spPr>
        <p:txBody>
          <a:bodyPr/>
          <a:lstStyle/>
          <a:p>
            <a:r>
              <a:rPr lang="en-US" sz="2400" b="1" dirty="0" smtClean="0"/>
              <a:t>Novel </a:t>
            </a:r>
            <a:r>
              <a:rPr lang="en-US" sz="2400" b="1" dirty="0"/>
              <a:t>solution to a social problem</a:t>
            </a:r>
            <a:r>
              <a:rPr lang="en-US" sz="2400" dirty="0"/>
              <a:t> that is more effective, efficient, sustainable, or just than current solutions. </a:t>
            </a:r>
            <a:endParaRPr lang="en-US" sz="2400" dirty="0" smtClean="0"/>
          </a:p>
          <a:p>
            <a:pPr lvl="1"/>
            <a:r>
              <a:rPr lang="en-US" sz="2000" b="1" dirty="0" smtClean="0"/>
              <a:t>New</a:t>
            </a:r>
            <a:r>
              <a:rPr lang="en-US" sz="2000" dirty="0" smtClean="0"/>
              <a:t> </a:t>
            </a:r>
            <a:r>
              <a:rPr lang="en-US" sz="2000" dirty="0"/>
              <a:t>ideas (</a:t>
            </a:r>
            <a:r>
              <a:rPr lang="en-US" sz="2000" b="1" dirty="0"/>
              <a:t>products, services and models</a:t>
            </a:r>
            <a:r>
              <a:rPr lang="en-US" sz="2000" dirty="0"/>
              <a:t>) that simultaneously </a:t>
            </a:r>
            <a:r>
              <a:rPr lang="en-US" sz="2000" b="1" dirty="0"/>
              <a:t>meet social needs </a:t>
            </a:r>
            <a:r>
              <a:rPr lang="en-US" sz="2000" dirty="0"/>
              <a:t>and create new social </a:t>
            </a:r>
            <a:r>
              <a:rPr lang="en-US" sz="2000" dirty="0" smtClean="0"/>
              <a:t>relationships</a:t>
            </a:r>
            <a:endParaRPr lang="es-ES" sz="2000" dirty="0"/>
          </a:p>
        </p:txBody>
      </p:sp>
    </p:spTree>
    <p:extLst>
      <p:ext uri="{BB962C8B-B14F-4D97-AF65-F5344CB8AC3E}">
        <p14:creationId xmlns:p14="http://schemas.microsoft.com/office/powerpoint/2010/main" val="6205567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71472" y="-171400"/>
            <a:ext cx="8215370" cy="1143000"/>
          </a:xfrm>
        </p:spPr>
        <p:txBody>
          <a:bodyPr/>
          <a:lstStyle/>
          <a:p>
            <a:r>
              <a:rPr lang="es-ES" dirty="0" smtClean="0"/>
              <a:t>Relación con Open City Data</a:t>
            </a:r>
            <a:endParaRPr lang="es-ES" dirty="0"/>
          </a:p>
        </p:txBody>
      </p:sp>
      <p:sp>
        <p:nvSpPr>
          <p:cNvPr id="3" name="Marcador de contenido 2"/>
          <p:cNvSpPr>
            <a:spLocks noGrp="1"/>
          </p:cNvSpPr>
          <p:nvPr>
            <p:ph idx="1"/>
          </p:nvPr>
        </p:nvSpPr>
        <p:spPr>
          <a:xfrm>
            <a:off x="571472" y="1207293"/>
            <a:ext cx="8229600" cy="4525963"/>
          </a:xfrm>
        </p:spPr>
        <p:txBody>
          <a:bodyPr/>
          <a:lstStyle/>
          <a:p>
            <a:r>
              <a:rPr lang="es-ES" sz="2400" dirty="0" smtClean="0"/>
              <a:t>En este proyecto trabajaremos, empezó en Diciembre, en modelar actividades de los ancianos en la ciudad y detección de cambios de patrones</a:t>
            </a:r>
          </a:p>
          <a:p>
            <a:r>
              <a:rPr lang="es-ES" sz="2400" dirty="0" smtClean="0"/>
              <a:t>Además, daremos lugar a </a:t>
            </a:r>
            <a:r>
              <a:rPr lang="es-ES" sz="2400" dirty="0" err="1" smtClean="0"/>
              <a:t>datasets</a:t>
            </a:r>
            <a:r>
              <a:rPr lang="es-ES" sz="2400" dirty="0" smtClean="0"/>
              <a:t> que puedan luego ser usados por la comunidad científica</a:t>
            </a:r>
          </a:p>
          <a:p>
            <a:r>
              <a:rPr lang="es-ES" sz="2400" dirty="0" smtClean="0"/>
              <a:t>El principal desafío es como correlacionar datos públicos con datos personales </a:t>
            </a:r>
            <a:r>
              <a:rPr lang="es-ES" sz="2400" dirty="0" smtClean="0">
                <a:sym typeface="Wingdings" panose="05000000000000000000" pitchFamily="2" charset="2"/>
              </a:rPr>
              <a:t> personal data </a:t>
            </a:r>
            <a:r>
              <a:rPr lang="es-ES" sz="2400" dirty="0" err="1" smtClean="0">
                <a:sym typeface="Wingdings" panose="05000000000000000000" pitchFamily="2" charset="2"/>
              </a:rPr>
              <a:t>management</a:t>
            </a:r>
            <a:endParaRPr lang="es-ES" sz="2400" dirty="0" smtClean="0">
              <a:sym typeface="Wingdings" panose="05000000000000000000" pitchFamily="2" charset="2"/>
            </a:endParaRPr>
          </a:p>
          <a:p>
            <a:r>
              <a:rPr lang="es-ES" sz="2400" dirty="0" smtClean="0">
                <a:sym typeface="Wingdings" panose="05000000000000000000" pitchFamily="2" charset="2"/>
              </a:rPr>
              <a:t>Hay que cruzar datos relativamente estáticos (</a:t>
            </a:r>
            <a:r>
              <a:rPr lang="es-ES" sz="2400" dirty="0" err="1" smtClean="0">
                <a:sym typeface="Wingdings" panose="05000000000000000000" pitchFamily="2" charset="2"/>
              </a:rPr>
              <a:t>profiles</a:t>
            </a:r>
            <a:r>
              <a:rPr lang="es-ES" sz="2400" dirty="0" smtClean="0">
                <a:sym typeface="Wingdings" panose="05000000000000000000" pitchFamily="2" charset="2"/>
              </a:rPr>
              <a:t>, personal </a:t>
            </a:r>
            <a:r>
              <a:rPr lang="es-ES" sz="2400" dirty="0" err="1" smtClean="0">
                <a:sym typeface="Wingdings" panose="05000000000000000000" pitchFamily="2" charset="2"/>
              </a:rPr>
              <a:t>health</a:t>
            </a:r>
            <a:r>
              <a:rPr lang="es-ES" sz="2400" dirty="0" smtClean="0">
                <a:sym typeface="Wingdings" panose="05000000000000000000" pitchFamily="2" charset="2"/>
              </a:rPr>
              <a:t> records con datos muy dinámicos)</a:t>
            </a:r>
          </a:p>
          <a:p>
            <a:r>
              <a:rPr lang="es-ES" sz="2400" dirty="0" smtClean="0">
                <a:sym typeface="Wingdings" panose="05000000000000000000" pitchFamily="2" charset="2"/>
              </a:rPr>
              <a:t>Objetivo es dar soporte a </a:t>
            </a:r>
            <a:r>
              <a:rPr lang="es-ES" sz="2400" dirty="0" err="1" smtClean="0">
                <a:sym typeface="Wingdings" panose="05000000000000000000" pitchFamily="2" charset="2"/>
              </a:rPr>
              <a:t>ciudadadanos</a:t>
            </a:r>
            <a:r>
              <a:rPr lang="es-ES" sz="2400" dirty="0" smtClean="0">
                <a:sym typeface="Wingdings" panose="05000000000000000000" pitchFamily="2" charset="2"/>
              </a:rPr>
              <a:t> ancianos en sus actividades cotidianas en la ciudad</a:t>
            </a:r>
            <a:endParaRPr lang="es-ES" sz="2400" dirty="0"/>
          </a:p>
        </p:txBody>
      </p:sp>
    </p:spTree>
    <p:extLst>
      <p:ext uri="{BB962C8B-B14F-4D97-AF65-F5344CB8AC3E}">
        <p14:creationId xmlns:p14="http://schemas.microsoft.com/office/powerpoint/2010/main" val="12118899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impaticoImg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2953464"/>
            <a:ext cx="3931920" cy="3931920"/>
          </a:xfrm>
          <a:prstGeom prst="rect">
            <a:avLst/>
          </a:prstGeom>
          <a:noFill/>
          <a:ln>
            <a:noFill/>
          </a:ln>
        </p:spPr>
      </p:pic>
      <p:sp>
        <p:nvSpPr>
          <p:cNvPr id="2" name="Título 1"/>
          <p:cNvSpPr>
            <a:spLocks noGrp="1"/>
          </p:cNvSpPr>
          <p:nvPr>
            <p:ph type="title"/>
          </p:nvPr>
        </p:nvSpPr>
        <p:spPr>
          <a:xfrm>
            <a:off x="571472" y="44624"/>
            <a:ext cx="8215370" cy="1143000"/>
          </a:xfrm>
        </p:spPr>
        <p:txBody>
          <a:bodyPr/>
          <a:lstStyle/>
          <a:p>
            <a:r>
              <a:rPr lang="es-ES" dirty="0" smtClean="0"/>
              <a:t>SIMPATICO</a:t>
            </a:r>
            <a:endParaRPr lang="es-ES" dirty="0"/>
          </a:p>
        </p:txBody>
      </p:sp>
      <p:sp>
        <p:nvSpPr>
          <p:cNvPr id="3" name="Marcador de contenido 2"/>
          <p:cNvSpPr>
            <a:spLocks noGrp="1"/>
          </p:cNvSpPr>
          <p:nvPr>
            <p:ph idx="1"/>
          </p:nvPr>
        </p:nvSpPr>
        <p:spPr>
          <a:xfrm>
            <a:off x="395536" y="1196752"/>
            <a:ext cx="4864624" cy="4525963"/>
          </a:xfrm>
        </p:spPr>
        <p:txBody>
          <a:bodyPr/>
          <a:lstStyle/>
          <a:p>
            <a:r>
              <a:rPr lang="en-GB" sz="2400" dirty="0" smtClean="0"/>
              <a:t>Addresses</a:t>
            </a:r>
            <a:r>
              <a:rPr lang="es-ES" sz="2400" dirty="0" smtClean="0"/>
              <a:t> </a:t>
            </a:r>
            <a:r>
              <a:rPr lang="en-US" sz="2400" dirty="0"/>
              <a:t>the need to offer a more efficient and </a:t>
            </a:r>
            <a:r>
              <a:rPr lang="en-US" sz="2400" b="1" dirty="0"/>
              <a:t>more effective experience to companies and citizens in their daily interaction with Public Administration (PA) </a:t>
            </a:r>
            <a:endParaRPr lang="en-US" sz="2400" b="1" dirty="0" smtClean="0"/>
          </a:p>
          <a:p>
            <a:pPr lvl="1"/>
            <a:r>
              <a:rPr lang="en-US" sz="2000" dirty="0" smtClean="0"/>
              <a:t>Providing </a:t>
            </a:r>
            <a:r>
              <a:rPr lang="en-US" sz="2000" dirty="0"/>
              <a:t>a </a:t>
            </a:r>
            <a:r>
              <a:rPr lang="en-US" sz="2000" b="1" dirty="0"/>
              <a:t>personalized delivery of e- services</a:t>
            </a:r>
            <a:r>
              <a:rPr lang="en-US" sz="2000" dirty="0"/>
              <a:t> based on advanced </a:t>
            </a:r>
            <a:r>
              <a:rPr lang="en-US" sz="2000" b="1" dirty="0"/>
              <a:t>cognitive system technologies and by promoting an active engagement of people</a:t>
            </a:r>
            <a:r>
              <a:rPr lang="en-US" sz="2000" dirty="0"/>
              <a:t> for the continuous improvement of the interaction with these services.</a:t>
            </a:r>
            <a:endParaRPr lang="es-ES" sz="2000" dirty="0"/>
          </a:p>
        </p:txBody>
      </p:sp>
      <p:sp>
        <p:nvSpPr>
          <p:cNvPr id="8" name="5 Llamada ovalada"/>
          <p:cNvSpPr/>
          <p:nvPr/>
        </p:nvSpPr>
        <p:spPr>
          <a:xfrm>
            <a:off x="5823287" y="1340768"/>
            <a:ext cx="2962484" cy="93610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t>H2020  project </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t>2016-2018, EURO6,</a:t>
            </a:r>
          </a:p>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dirty="0" smtClean="0"/>
              <a:t> </a:t>
            </a:r>
            <a:r>
              <a:rPr lang="en-US" sz="1400" b="1" kern="0" dirty="0" err="1" smtClean="0"/>
              <a:t>Xunta</a:t>
            </a:r>
            <a:r>
              <a:rPr lang="en-US" sz="1400" b="1" kern="0" dirty="0" smtClean="0"/>
              <a:t> Galicia is involved</a:t>
            </a:r>
            <a:endParaRPr lang="en-US" sz="1400" b="1" kern="0" dirty="0"/>
          </a:p>
        </p:txBody>
      </p:sp>
    </p:spTree>
    <p:extLst>
      <p:ext uri="{BB962C8B-B14F-4D97-AF65-F5344CB8AC3E}">
        <p14:creationId xmlns:p14="http://schemas.microsoft.com/office/powerpoint/2010/main" val="4216472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PA </a:t>
            </a:r>
            <a:r>
              <a:rPr lang="es-ES" dirty="0" err="1"/>
              <a:t>traditional</a:t>
            </a:r>
            <a:r>
              <a:rPr lang="es-ES" dirty="0"/>
              <a:t> </a:t>
            </a:r>
            <a:r>
              <a:rPr lang="es-ES" dirty="0" smtClean="0"/>
              <a:t>e-</a:t>
            </a:r>
            <a:r>
              <a:rPr lang="es-ES" dirty="0" err="1" smtClean="0"/>
              <a:t>services</a:t>
            </a:r>
            <a:r>
              <a:rPr lang="es-ES" dirty="0" smtClean="0"/>
              <a:t> vs. SIMPATICO </a:t>
            </a:r>
            <a:r>
              <a:rPr lang="es-ES" dirty="0" err="1" smtClean="0"/>
              <a:t>approach</a:t>
            </a:r>
            <a:endParaRPr lang="es-ES" dirty="0"/>
          </a:p>
        </p:txBody>
      </p:sp>
      <p:pic>
        <p:nvPicPr>
          <p:cNvPr id="6" name="Picture 27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568" y="1772816"/>
            <a:ext cx="7868180" cy="4713226"/>
          </a:xfrm>
          <a:prstGeom prst="rect">
            <a:avLst/>
          </a:prstGeom>
          <a:noFill/>
        </p:spPr>
      </p:pic>
    </p:spTree>
    <p:extLst>
      <p:ext uri="{BB962C8B-B14F-4D97-AF65-F5344CB8AC3E}">
        <p14:creationId xmlns:p14="http://schemas.microsoft.com/office/powerpoint/2010/main" val="8546732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71472" y="-171400"/>
            <a:ext cx="8215370" cy="1143000"/>
          </a:xfrm>
        </p:spPr>
        <p:txBody>
          <a:bodyPr/>
          <a:lstStyle/>
          <a:p>
            <a:r>
              <a:rPr lang="es-ES" dirty="0" smtClean="0"/>
              <a:t>Relación con Open City Data</a:t>
            </a:r>
            <a:endParaRPr lang="es-ES" dirty="0"/>
          </a:p>
        </p:txBody>
      </p:sp>
      <p:sp>
        <p:nvSpPr>
          <p:cNvPr id="3" name="Marcador de contenido 2"/>
          <p:cNvSpPr>
            <a:spLocks noGrp="1"/>
          </p:cNvSpPr>
          <p:nvPr>
            <p:ph idx="1"/>
          </p:nvPr>
        </p:nvSpPr>
        <p:spPr>
          <a:xfrm>
            <a:off x="571472" y="1135285"/>
            <a:ext cx="8229600" cy="4525963"/>
          </a:xfrm>
        </p:spPr>
        <p:txBody>
          <a:bodyPr/>
          <a:lstStyle/>
          <a:p>
            <a:r>
              <a:rPr lang="es-ES" sz="2400" dirty="0" smtClean="0"/>
              <a:t>Empieza en Marzo</a:t>
            </a:r>
          </a:p>
          <a:p>
            <a:r>
              <a:rPr lang="es-ES" sz="2400" dirty="0" smtClean="0"/>
              <a:t>Afronta el desafío de la anotación y recomendación (sugerencias) asociadas al consumo de servicios públicos</a:t>
            </a:r>
          </a:p>
          <a:p>
            <a:r>
              <a:rPr lang="es-ES" sz="2400" dirty="0" smtClean="0"/>
              <a:t>Objetivo es crear una </a:t>
            </a:r>
            <a:r>
              <a:rPr lang="es-ES" sz="2400" dirty="0" err="1" smtClean="0"/>
              <a:t>Citizenpedia</a:t>
            </a:r>
            <a:r>
              <a:rPr lang="es-ES" sz="2400" dirty="0" smtClean="0"/>
              <a:t> con estas anotaciones contextuales de diferentes partes de un proceso/servicio con la administración pública</a:t>
            </a:r>
          </a:p>
          <a:p>
            <a:r>
              <a:rPr lang="es-ES" sz="2400" dirty="0" smtClean="0"/>
              <a:t>Desafío combinar Machine and </a:t>
            </a:r>
            <a:r>
              <a:rPr lang="es-ES" sz="2400" dirty="0" err="1" smtClean="0"/>
              <a:t>Crowd</a:t>
            </a:r>
            <a:r>
              <a:rPr lang="es-ES" sz="2400" dirty="0" smtClean="0"/>
              <a:t> </a:t>
            </a:r>
            <a:r>
              <a:rPr lang="es-ES" sz="2400" dirty="0" err="1" smtClean="0"/>
              <a:t>Intelligence</a:t>
            </a:r>
            <a:endParaRPr lang="es-ES" sz="2400" dirty="0"/>
          </a:p>
        </p:txBody>
      </p:sp>
    </p:spTree>
    <p:extLst>
      <p:ext uri="{BB962C8B-B14F-4D97-AF65-F5344CB8AC3E}">
        <p14:creationId xmlns:p14="http://schemas.microsoft.com/office/powerpoint/2010/main" val="10092041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5496" y="125760"/>
            <a:ext cx="9108504" cy="1143000"/>
          </a:xfrm>
        </p:spPr>
        <p:txBody>
          <a:bodyPr/>
          <a:lstStyle/>
          <a:p>
            <a:r>
              <a:rPr lang="en-GB" dirty="0" err="1" smtClean="0"/>
              <a:t>MORElab</a:t>
            </a:r>
            <a:r>
              <a:rPr lang="en-GB" dirty="0" smtClean="0"/>
              <a:t> has a dream … the citizen-empowered inclusive City</a:t>
            </a:r>
            <a:endParaRPr lang="en-GB" dirty="0"/>
          </a:p>
        </p:txBody>
      </p:sp>
      <p:sp>
        <p:nvSpPr>
          <p:cNvPr id="3" name="2 Marcador de contenido"/>
          <p:cNvSpPr>
            <a:spLocks noGrp="1"/>
          </p:cNvSpPr>
          <p:nvPr>
            <p:ph idx="1"/>
          </p:nvPr>
        </p:nvSpPr>
        <p:spPr>
          <a:xfrm>
            <a:off x="457200" y="1484784"/>
            <a:ext cx="8229600" cy="4525963"/>
          </a:xfrm>
        </p:spPr>
        <p:txBody>
          <a:bodyPr/>
          <a:lstStyle/>
          <a:p>
            <a:r>
              <a:rPr lang="en-GB" sz="2400" dirty="0" smtClean="0"/>
              <a:t>Smart Cities must </a:t>
            </a:r>
            <a:r>
              <a:rPr lang="en-GB" sz="2400" dirty="0"/>
              <a:t>ensure </a:t>
            </a:r>
            <a:r>
              <a:rPr lang="en-GB" sz="2400" b="1" dirty="0" smtClean="0"/>
              <a:t>social equity</a:t>
            </a:r>
            <a:r>
              <a:rPr lang="en-GB" sz="2400" dirty="0" smtClean="0"/>
              <a:t>, </a:t>
            </a:r>
            <a:r>
              <a:rPr lang="en-GB" sz="2400" b="1" dirty="0"/>
              <a:t>economic viability</a:t>
            </a:r>
            <a:r>
              <a:rPr lang="en-GB" sz="2400" dirty="0" smtClean="0"/>
              <a:t> and </a:t>
            </a:r>
            <a:r>
              <a:rPr lang="en-GB" sz="2400" b="1" dirty="0"/>
              <a:t>environmental </a:t>
            </a:r>
            <a:r>
              <a:rPr lang="en-GB" sz="2400" b="1" dirty="0" smtClean="0"/>
              <a:t>sustainability</a:t>
            </a:r>
            <a:r>
              <a:rPr lang="en-GB" sz="2400" dirty="0" smtClean="0"/>
              <a:t>, enabled by:</a:t>
            </a:r>
            <a:r>
              <a:rPr lang="en-GB" sz="2400" b="1" dirty="0" smtClean="0"/>
              <a:t> </a:t>
            </a:r>
            <a:endParaRPr lang="en-GB" sz="2400" b="1" dirty="0"/>
          </a:p>
          <a:p>
            <a:pPr lvl="1"/>
            <a:r>
              <a:rPr lang="en-GB" sz="2000" b="1" dirty="0" err="1" smtClean="0"/>
              <a:t>IoT</a:t>
            </a:r>
            <a:r>
              <a:rPr lang="en-GB" sz="2000" b="1" dirty="0" smtClean="0"/>
              <a:t>: Smart </a:t>
            </a:r>
            <a:r>
              <a:rPr lang="en-GB" sz="2000" b="1" dirty="0"/>
              <a:t>Objects</a:t>
            </a:r>
            <a:r>
              <a:rPr lang="en-GB" sz="2000" dirty="0" smtClean="0"/>
              <a:t>, e.g. enabling technology for inclusive cities which allows to collect data, e.g. people transiting through a given area</a:t>
            </a:r>
          </a:p>
          <a:p>
            <a:pPr lvl="1"/>
            <a:r>
              <a:rPr lang="en-GB" sz="2000" b="1" dirty="0" smtClean="0"/>
              <a:t>Web of Data: Open Data </a:t>
            </a:r>
            <a:r>
              <a:rPr lang="en-GB" sz="2000" dirty="0" smtClean="0"/>
              <a:t>from a given council should be linked to real-time data gathered by </a:t>
            </a:r>
            <a:r>
              <a:rPr lang="en-GB" sz="2000" b="1" dirty="0" smtClean="0"/>
              <a:t>sensor data</a:t>
            </a:r>
            <a:r>
              <a:rPr lang="en-GB" sz="2000" dirty="0" smtClean="0"/>
              <a:t> (physical) and </a:t>
            </a:r>
            <a:r>
              <a:rPr lang="en-GB" sz="2000" b="1" dirty="0" err="1" smtClean="0"/>
              <a:t>prosumed</a:t>
            </a:r>
            <a:r>
              <a:rPr lang="en-GB" sz="2000" b="1" dirty="0" smtClean="0"/>
              <a:t> data </a:t>
            </a:r>
            <a:r>
              <a:rPr lang="en-GB" sz="2000" b="1" dirty="0"/>
              <a:t>by users </a:t>
            </a:r>
            <a:r>
              <a:rPr lang="en-GB" sz="2000" dirty="0" smtClean="0"/>
              <a:t>(virtual sensors) </a:t>
            </a:r>
            <a:r>
              <a:rPr lang="en-GB" sz="2000" dirty="0" smtClean="0">
                <a:sym typeface="Wingdings" panose="05000000000000000000" pitchFamily="2" charset="2"/>
              </a:rPr>
              <a:t> </a:t>
            </a:r>
            <a:r>
              <a:rPr lang="en-GB" sz="2000" b="1" dirty="0" smtClean="0">
                <a:sym typeface="Wingdings" panose="05000000000000000000" pitchFamily="2" charset="2"/>
              </a:rPr>
              <a:t>BROAD DATA</a:t>
            </a:r>
            <a:endParaRPr lang="en-GB" sz="2000" b="1" dirty="0" smtClean="0"/>
          </a:p>
          <a:p>
            <a:pPr lvl="1"/>
            <a:r>
              <a:rPr lang="en-GB" sz="2000" b="1" dirty="0" smtClean="0"/>
              <a:t>Citizen participation: smartphones </a:t>
            </a:r>
            <a:r>
              <a:rPr lang="en-GB" sz="2000" b="1" dirty="0"/>
              <a:t>running Location-aware Open Data apps </a:t>
            </a:r>
            <a:r>
              <a:rPr lang="en-GB" sz="2000" dirty="0" smtClean="0"/>
              <a:t>which recommend to surrounding citizens and visitors according to their profile and capabilities</a:t>
            </a:r>
          </a:p>
          <a:p>
            <a:pPr lvl="2"/>
            <a:r>
              <a:rPr lang="en-GB" sz="1800" b="1" dirty="0" smtClean="0"/>
              <a:t>User-conscious apps should adapt to the capabilities of different users, their devices and current context</a:t>
            </a:r>
          </a:p>
        </p:txBody>
      </p:sp>
      <p:sp>
        <p:nvSpPr>
          <p:cNvPr id="183298" name="AutoShape 2" descr="data:image/jpeg;base64,/9j/4AAQSkZJRgABAQAAAQABAAD/2wCEAAkGBhIQDxQUEhQUFRUUFBQVFBUVFBQVFRUVFBUVFBQUFBUXHCYeFxkjGRQUHy8gIycpLCwsFR4xNTAqNSYrLCkBCQoKDgwOGA8PFCkcHx8pKSksKSkpKSkpKSwpKSwpKSwpLCkpKSksKSwpKSkpLCkpLCkqLCkpKSksLCwpKSksKf/AABEIAKgBLAMBIgACEQEDEQH/xAAbAAABBQEBAAAAAAAAAAAAAAAAAQIEBQYDB//EAD4QAAECAwUFBQYFAwQDAQAAAAEAAgMEEQUSITFBBlFhcYETIjKRoUJSscHR8AcUI2LhcoKSM0NjolPC8RX/xAAZAQEAAwEBAAAAAAAAAAAAAAAAAQIDBAX/xAAhEQEAAwACAgIDAQAAAAAAAAAAAQIRAyESMUFRBCJhI//aAAwDAQACEQMRAD8A9pQhCu5QhCEAkSoQIhKhAiEqEAkCSJEDQSTQAEk7gMSVDkLZhRh3XYnQ4E8t/RQnE5CEKUBCEIBCEIBCEIBCEIBCEIBCiWnasKWhmJGeGNGpzJ3NAxJ4BYva3ayNElA+TcWsd4njx03fs3YY4KszELRWZb6qVebfhdtQSTLRXE1q+ETXPN7KnOviHVekqYnS0ZIQhClUIQhAIQhAIQhAIQhAIQhAIQhAIQhAIQhAIQmRYga0k5AVKDPbY2iWwxCaaOfiTQHug5GuGJ9AVmIN7TunOmh5blYTcQx3uedTlq0ZAdAuIl+q55nZdNYyMWVn7TPZRsTvDicejvqtJJWpDi+F2NK3Tg6m+mo4hYd0LOmI1B+KgwI5DrzSQfZxxA0p8eq34aWvOMuTKxr1FCydnbWubQRReHvDxdRkVpZSeZFbVjg4eo5jRaX47U9wyiYl3QhCokIQhAIQqyd2jgQonZF7TFoT2YNXUG/3euKhMRqyJWI2v/Elso/soLL78KvdhDbXdTF58hzWU2p2um3TJDnXGsdehsaSGEaXtX1FQa79EtuS7ZyXbGYMaYjXDxNPEEKk2+mtafaVtQ4z0Bsw0kkCt3cPabTeMfJVOy1pXXGBEPdiZVOAd/PxS7J2t2bxCee6/AcHfz8aKJtJZJgRqjwONW00Na0HxWf9a/wy1ZN0pMBzHFtHXmHcQainVeybLbQNnpVsUUDvDEb7rxmORzHArzVjRPyh/wDIzA8xkeqibC7RukZoNiGkJ5uRP24m6/oa9CeCtWclS8bD2xCQFKtnOEIQgEIQgEIQgEIQgEIQgEIQgEIQgEIQgFRbST1AITTQmjnctB1KuY8YMaXHICpWHmZgxIjnO1JPEcOFAqWnppSO9IGHPI/fUJOeehSAkcQjtBnWm/dhvVGyNaEU0u6nd7uvnl5qKwJ8FhjRQBgXHD9rePACpPVaa0JKXa1oLH3boDIsNuNRgWxBvyOPvL0eLOKIifcuPk/eZn6ZoFdIEw5jrzSWkag0Xabs10NjIlQ5kQVa7CvIt0PmOKiVXXExaGHcNNZ21pGEYV/c3Pq36LRy02yI28xwcOHz3Lza8nwZ50I3muLSNQaYceC578ET3XppF/t6YotpWlDl4RiRXBrW5nPoAMSVira29mJeXBEJpecA8nBoOTiwZnqAs9ZlvPnGuhzD776EgmmLTm2gwFOHDcvOtbxnHTWm9tBC/EZs46JCgtdDFDdcT33NyJw8J8+a87mmRJWZOJvNN4E17w4766rnElnyszgaFpq0nUaV+C0lsSwm5cRWYuaOu5zfvgs5nW0REHWzAbNy7Y0LxAZZ82lV2y9sCHFMN3giUH9L8gcd+Xkm7L2oIT+zdgyJhwDsgfgPJcdp7L7CJeA7rz5HPooS7bQWV2MWoFGmpBGh3K4gH87KlriC9me/DJ33xSWfMNnpQsdi9gAJOf7X/I8iqKz50ykcF1c7sQcB8f4UgsmfdKx6/wBsRvCvyzU7ayywC2ND8L891d67bSWeO7Hh4tcBeIyLTk774LrYswIsIwH0Ora40Go5oNZ+Gm0/5iB2Dz+pBAu1zdDyHVuA5UW2XgcGYiyE217PFDdUVycw4Fp3gjBe42VaTJmCyLDNWvbUbxvaeINQeS0rLC8ZOpaEIV2YQhCAQhCAQhCAQhCAQhCAQhCAQhcZyabChue7JoqfkOpwQUm089WkIH9zv/UfPyVE01zXGLGdEeXuzcSSntdv++axnuddMRkYe53/ANH0UK0ouTd+JPDd1PwUl7rtToMSqK0Z8Qob4r8mgupxya0cSaDqt+CnlbZ9QpyWyMj5VlqbdNkJlrQHEhtXuYcWXvCKHA1FSQdKLZbP7cQJpt4OFdXMGv8AywjlzC8osLZSPaZjxHkN75N44gxCK3cNAKcqhRYmzk1KRQTeZiR2jDgSNzt9KYGi1nk8p7hWKZHUvYbctLtYgAIuMF1tBQHVxA4n4KtLlnrFtmKQGxwHGlQRg8ji3I8xRXgihwwPlp9CuzjtXMhzXrO7IdMtBAJpUgVpUAnfuVRtVDe2mJLMiP3cd4KrbPhvZMOgvdjWrSfariHc/wCVph+tALIhDnCrSaUrlQgcPkF5vNzXtM1np18fHWsbHaHYU0JmA6BExc0Ybyz6j6LPRmvlY/FhqDvBy8xggRIkvHqPEx3QjPDgQtFbco2agNjMzpXDOntNPELmhs52tLiagNiw/EBUUz/c0+SgbMWt2cW47wPNODXUwPXLyXfZ2eEN1wk3H0FTo/Q8K4eih7S2R2UQub4XHADQ6j5qyHXaSyjBiXmjuOx5HOnx9Vc2ZFbPyjobv9RgpxPuu9PiudlzQnZUw3+NoA410d6Dqs9Zsy+Tma5FpIcN4+8R0QPsydfJx8R4XXXt3t1p6EcgrrayQDoYjwqFpAJoM26HgfombWWaIjWx4eIIBqNQca8xVN2QtQPa6XiZUJZX/s31rTmiBsnbAewy8TEEG5y9pvxPmoloPdAc1owLHFwdvHs1PoR9VXWjJOlY/dwobzDwr60Wgm6TssIjBR4zA36t5HD0QPtOE2blmxmDvNwcK1/qap/4abTCDF/LvNIcU/p1Phi5U4B2XMDes1s5aohRbjsGRMDXJrsgfl1SbRWcYEW8MGnEEaHgeamJJjYx74hZ3YfaYTsqC4/qw6NijeaYP5OGPOq0S1c0xgQhClAQhCAQhCAQhCAQhCAQhCAWX2tn6kQhkO8/n7I8seoWgnpxsKG57sgPMnADqVgYry9xc41cTUnLE/BUtLSkfJIJxou1aZFciwhOdHa1pLtPVVaok9Fxu9XfIfPosDtzaJiPEBpo2GQ+If3Hwtw3A15kLVWvaYgQXxXYkCoG9xwYwdaDkFhbHsuNHbEi4uJf3sW+JwvOG/UdMF12/wA6RX5n2xr+9vL6bTZHaGDCgCABcNSb9e4bxpUkZGgArwJ4LZCJADezL4dSy9RxFHA6jSmHovNI1kRIRF4VA9pmIxpW8PSvqrCyIdSHAtwrQGuJOVDu3rLNaYspmyYTYTnljQcX0bga0yaSa1rljwA0WdsCVjxY4q54ujtYox7jSSIcLHVxqeTOKu7cs2JGMKFUdnfvRN9PZoNRUE82hTrOhdhKlxAa6Ye6IWkkxGtFGQ2vO8Ma0U0yxVsmZiIRORGyo9o5S80Pb44eIO8ahOsKeLu8zE0qQcK+80rtOOvFUkGIZaMXAdx2J/afs/dFTnybdJ49iva+2gs/tGdqzGgBOGJbx4jH1UbZq0ezd2Tz3H+HHJ2nmrKy7UY49nh3qXRxIqR1VJaUj2UUgVoT3SDlvHRc7Q+2rNMKIaZOxbwOoVrJxROSxY/xtwO+vsuH3vTg4TUvQ+JtKnWoycqOUmnQIgcQRiWuHCuP16BSIkrORJWZqcwSHjeD91V9tPINisbMQ8QWgmm7Ov3xXLaiz2vYI0OhwFaat39PnwRsnaodegPycDdrxzb8/NSh12WtK80y8TJ1Syu+lSMd+J81R2xJvlY+FRjeYd1DUdQV2tWznQIwu4UNWneBiPKivZsCflL1AIjc994fX5hQlzmgJ+UD20vtzG54GI5H5qk2btXsI91/gfg4H2To5M2atP8ALx7r/A83X8Nzuh9CVO2tsi46+Bg4444V/lShz2rsvsonaM8L8+e/qrGy5kTkqYb8YkMZ6keyeeh5JbIjfmZcwYpBcG4HUt06g4dBvWflnxJSZyqWmhHvNPyIUJWOzG0DrPnA8g3K3IrRqwnEgbxgRy4r3aDFD2hzSC1wBBGRBFQR0XiG0Mi17WxmZHE8a/P+Vsfwt2gLoZlohNW96CTq3NzByxI4E7les/DPkrvb0FCELRgEIQgEIQgEIQgEIQgEIXKZc4McWAF103QTQF1MAToKoMvtbP33iEMWtxeR7+g6D4qhh1HFMjSrmxHF7TDiuJLw7JxJqTuOOoTmvxxFDv0/hZT26YjISWxN3l/Chz8YEhoFKYu4nQfPyXd8QNaScKY9dAFAZUmpxJxJ4ldP49PK2z8MuW2RiNaNkQ5iFciA0zBBoQaEVHmVVSsm+QYW9mYsOpcXwv8AUHF8M+Km8HotGlC7r8VbOavJNUGVt2Xc2oiNwvVDgWuF0VcCHagA4cFmYVsBxcaYuLn0ZicPC26MD4SaY0DcsForRsGHGqcWPOJezCp0Lxk/qs/NSUWUi9pcvQwKVbVxAoKk+6SRUkigqVx34rU79umnJWztK7REMhkl4c57a929Wt4Bo1DKUGpqTvV5MRC444HXGuPPVVGzU/EjRIx7nZVBIADqxB4KOIrUNqSR74Vu4aqYnwp5faLftbxRIzPv7zUCYhVHBWbwo8WGuPW6ga8sq3G8CC010rgVqogE1ADsLwzw9oa9fqqZ9lvjOpDYXuY10QgYdxmLq/edFxsq1BAig49m7xjUA68wosQnQJ38u5js61vjc0YEc6/DipVvyIoIraXSMSBXCmDvly5LhtHI0/UbUgjEjLGneHDL0T9mp4OaYETHA3K7tWqqS7Pz4N6A7LEsrj/U3lqOqqJyS/LR8KgZtOudfMGikT0B0GL3cC03g7HKv2KcFbzDGzkuHAd7dXJwzHI/RB0mWtnpW82l9vo4DEcj8+CorAtcwYoD8ATdiCm7I+ZT7AnzAiivhd3XimuQdzHzK7bT2XceIjcQ4itNDoeSkM2qsm48RGirXZ8zqptgzbZuWdBf42Duk5luQ6jAeS7WTG/MQTBiCpAoMcx9QVmHmJJzAI8THcrzdx4EYIO0MvlpmvtB3IEajqFebQSYiw2x4eOGNN2o6H5ptuQGzEJseFjVtemoPEGvkuezc/gYTsnHDUA7vv5oOWz9pBxMCJi13gJ0du+9yjOdFlJlrmuoWODmYnEg4AcPquVryTpeLQYBxq2mhBqBzBot9ZWwxn4UKLNB8I0xYBR7txNfCDmNcUhFpiPba7P202bl2RW4Xh3m6seMHNPX0IVkotnWbCl4YZCYGNGg1O9xOLjxKlLZzSEIQpQEiVCBEIQgEVQhAISJUHCbkmRW3YjQ4cdORzCzVobKOZjB7491x7w5HJ3otXVCiY1aLTDy2cY4PoQ4UzDgR3uo3fFDRRemzMqyI269ocOPy3LMWnseRV0E1HuHPoV18HJWseLLk2Z1nIbm171aU0pgd9Dn5hNa+pIpgDgfeG+mm7oljQ3MddcCDuKAuv8ArItEqKocaBWEXsGtBaxoaCSTdAAqczhqkIouz8AMDU45aLiW4ZLyue/lbI9Q7OKuQ5RYYOaixoeHDepTwQpFkWV+bmWQvZ8cU/8AG0jDm40b5rBruNV+HtidlAMZ478ehFRi2EPAOviPMLA/iDsz+TmrzB+jHJLdzXnxM+a9pAAFBhwVZtNYTJ2WfBdqKsd7rx4XK8xsYxi3evKdn4oiQTBiY3QbvFurenw5LPTUN0tGoDQtNWn4Kwgl8u4tebsSE8teDvHDcQp1syrZmCIkOlaYcxm374LF0O81DbOyoiN8Q03OHiHL6hU1i2oIMU1qGOo1wOh0J3a+qbsza/YxbrvA/B2lDkHfVd9qbN7OJ2jfC897dXf1QdNoJEw4gisGDiLwGIroSOPy4qbYk42ZguguqS0d2urDl1H0TbFmxMQDCfi5raY6s0PMfRUQLpWOCDiw1B0cD8iMFInuiPl3Cgo6GQcc3Cuu8Uqp20MqJiCIzKVArz3j0XW1oTZiE2PDqcMeWRBG8FRLBnKO7M+F5AaP3HAUG47uCCJsvaV1xhO8D8uDjh6/GitJPZiZiTF2AwltfEcGN/qdpTTVXtlfhSXRu0juuQ617NnjPAuyYOVTyXpEGC1jQ1oAAwAGStFd9s7Xz0q7L2ahQg1z2tiRW0N8trR29gPh55q4SJVpjGZ0IqhClAQgoQKkQhAiElUVQKhJVJVA5FU2qSqB9UlU0lFUScCiqbVJeQcJ6zYcYUe0HjqOqy1pbKvh1MPvt3e0PqtheSXlpTltT0rNYl5sRTDI7iiFDvuppmeS3Vo2PCjjvCh94YH+Vk56zHy7jWtCcH6Ebqjwnmt7/kR4de0U4/2Qpt+I4YY/RR3EFOmVyr1H3mvPdZkQgAk5AVJW52LsjsZe+8UiRqPdXNrafps6DHm4rKWJZn5mZaw/6bKRIu4gHuM/ucPIFej3lasfLO8/DpVFVzvIvK7N5x+LdhtYGzjaA3mw4op4vcdzFFldnZ8AlhpddSm7de88DzC9ntSz4czAfBiirIjS13yI4g0I4heDR7LfKTMSWieJp7p0cw4tc3mKHz3LO8fLbjnrEm37MEOLe0du0Ovmriy47ZmXdCcauY3CuZbv5gpIB/MwC1xF5ooTvoO64enULPSsd0vGvjxMOI0cPaHULNqaXulZgECjmHI5OGo5EEq/tuWExAEaHuqOI1aeI+IKLds780xsSA0ucReaGipcDm0AajctRsFsVFhQyZqgaaOZBr3gdS8jL+nz3KYhWZiGd2BkI0dz4QaTCOLnkdxjue8jQcOa9JsTY6WlXX2tvRPffiW1zDBk0cseKtZeAyG0NY1rWjJrQGgcgF1vLWK4xteZPqiqZeS1VmZ6E2qKoHIqm1RVA5CbVLVAqElUVQJVIhJVElqkqkSEoHVTaqBN2vDh61O4KjndoHvwbgFCcaSNPsZ4nAdVyba0I+23zWLiRiTiVyMRE43onoZye3/IJ4jg6jzXnhiJnbIY9G7RBiLzn844ZOPmU7/9aKMoj/8AIoY9D7RNc4EUNCDmDiFgG2/HH+4etCnjaeOPa/6hDF9aezDHgmEbh90+Dpq1Yu0YboMS45r2P9nA9/8AoIwd0qrpu10Ye6en8p42vfhVjDTEZ4HeNyrNVotML7ZizTLwBe/1IhvxOBOTf7RQeat+1WQbtpvh+Tv4XRu2bdWO6EKys7LV9ql7RZlu2ELc8dB9U47XQf3+X8qUY0naLF/iXs6ZiAJiEP1pcE4Zvh5ubxIxI/uGqlxNsmaMceZAUd+2btGDqSVEpjYlgLJtIGjm0FfEBTIDFtN2IPRW7Nj406+9Do1oI/Udg1zTjUe8eHMLlDsmC2K57WlocSSwONwEmpoMwNKVor6FtBGaAGuDWgUADWgAbgKLOKNZt9NVs1s5DkYQYwlxzc91KknMNHst4fFXAesPD2sjDO6eY+ilwNsfeZ5H6rRl2119LeWfhbWQTneHMfRS4VvQHf7g64fFShbXkt5Q4c4x2TmnkQuweiHcOS1XEPShyDrVLVc7yWqB4KWqYClBQPqhNS1QCRNqkLkDio8zLXxQucOS6FyQuQVUTZth9t3oVHfss3R58grsuTS5QlQO2VP/AJB/j/K4v2Vdo9vkVoi5IShrLP2Xi6FvmfouD9mo25p/uC1pKaUNY1+z8cex6hR32NGH+27yW4qkKJ159Fkojc2uHQrg6GdxXoxCYYQOYHkhrzgptV6M6SYc2N/xC4vsiC7OG3yohrz+qKrcP2agH2KciVwfsjBORcOtUTrHIqtU/Y0aRD1CjxNjn6PaehCGs7VLeVy/ZWMMg08io79n449g9KFBXXkt9TW2JGP+27qFIhbMRz7IHMhBVh6UPV6zY6Jq5o81Jh7Gb4nkENZwOTw5aqFshDGbnH0UuFsxAHsk8yUNY1sQhSoU9FGT39CVsoViQW5Qx1x+KlQ5KGMmNHQIjWQg2rMjJzzzFfiFcyNqzHtw3Ebw1XgbRdAiNMgxbwyI5rqEgTlKCpQkCdVAqEVS1QckiEIETSEqEDSmkJUIGkJC1IhAhakLUIQJdSXEIQFxJcQhAXUXUIQJdS3UIQJRLRCEBRJRCEBRKAhCBaJUIQKlCEIFCchCBQU4FCECp1UiEDqpQhCBapaoQg//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sp>
        <p:nvSpPr>
          <p:cNvPr id="183300" name="AutoShape 4" descr="data:image/jpeg;base64,/9j/4AAQSkZJRgABAQAAAQABAAD/2wCEAAkGBhIQDxQUEhQUFRUUFBQVFBUVFBQVFRUVFBUVFBQUFBUXHCYeFxkjGRQUHy8gIycpLCwsFR4xNTAqNSYrLCkBCQoKDgwOGA8PFCkcHx8pKSksKSkpKSkpKSwpKSwpKSwpLCkpKSksKSwpKSkpLCkpLCkqLCkpKSksLCwpKSksKf/AABEIAKgBLAMBIgACEQEDEQH/xAAbAAABBQEBAAAAAAAAAAAAAAAAAQIEBQYDB//EAD4QAAECAwUFBQYFAwQDAQAAAAEAAgMEEQUSITFBBlFhcYETIjKRoUJSscHR8AcUI2LhcoKSM0NjolPC8RX/xAAZAQEAAwEBAAAAAAAAAAAAAAAAAQIDBAX/xAAhEQEAAwACAgIDAQAAAAAAAAAAAQIRAyESMUFRBCJhI//aAAwDAQACEQMRAD8A9pQhCu5QhCEAkSoQIhKhAiEqEAkCSJEDQSTQAEk7gMSVDkLZhRh3XYnQ4E8t/RQnE5CEKUBCEIBCEIBCEIBCEIBCEIBCiWnasKWhmJGeGNGpzJ3NAxJ4BYva3ayNElA+TcWsd4njx03fs3YY4KszELRWZb6qVebfhdtQSTLRXE1q+ETXPN7KnOviHVekqYnS0ZIQhClUIQhAIQhAIQhAIQhAIQhAIQhAIQhAIQhAIQmRYga0k5AVKDPbY2iWwxCaaOfiTQHug5GuGJ9AVmIN7TunOmh5blYTcQx3uedTlq0ZAdAuIl+q55nZdNYyMWVn7TPZRsTvDicejvqtJJWpDi+F2NK3Tg6m+mo4hYd0LOmI1B+KgwI5DrzSQfZxxA0p8eq34aWvOMuTKxr1FCydnbWubQRReHvDxdRkVpZSeZFbVjg4eo5jRaX47U9wyiYl3QhCokIQhAIQqyd2jgQonZF7TFoT2YNXUG/3euKhMRqyJWI2v/Elso/soLL78KvdhDbXdTF58hzWU2p2um3TJDnXGsdehsaSGEaXtX1FQa79EtuS7ZyXbGYMaYjXDxNPEEKk2+mtafaVtQ4z0Bsw0kkCt3cPabTeMfJVOy1pXXGBEPdiZVOAd/PxS7J2t2bxCee6/AcHfz8aKJtJZJgRqjwONW00Na0HxWf9a/wy1ZN0pMBzHFtHXmHcQainVeybLbQNnpVsUUDvDEb7rxmORzHArzVjRPyh/wDIzA8xkeqibC7RukZoNiGkJ5uRP24m6/oa9CeCtWclS8bD2xCQFKtnOEIQgEIQgEIQgEIQgEIQgEIQgEIQgEIQgFRbST1AITTQmjnctB1KuY8YMaXHICpWHmZgxIjnO1JPEcOFAqWnppSO9IGHPI/fUJOeehSAkcQjtBnWm/dhvVGyNaEU0u6nd7uvnl5qKwJ8FhjRQBgXHD9rePACpPVaa0JKXa1oLH3boDIsNuNRgWxBvyOPvL0eLOKIifcuPk/eZn6ZoFdIEw5jrzSWkag0Xabs10NjIlQ5kQVa7CvIt0PmOKiVXXExaGHcNNZ21pGEYV/c3Pq36LRy02yI28xwcOHz3Lza8nwZ50I3muLSNQaYceC578ET3XppF/t6YotpWlDl4RiRXBrW5nPoAMSVira29mJeXBEJpecA8nBoOTiwZnqAs9ZlvPnGuhzD776EgmmLTm2gwFOHDcvOtbxnHTWm9tBC/EZs46JCgtdDFDdcT33NyJw8J8+a87mmRJWZOJvNN4E17w4766rnElnyszgaFpq0nUaV+C0lsSwm5cRWYuaOu5zfvgs5nW0REHWzAbNy7Y0LxAZZ82lV2y9sCHFMN3giUH9L8gcd+Xkm7L2oIT+zdgyJhwDsgfgPJcdp7L7CJeA7rz5HPooS7bQWV2MWoFGmpBGh3K4gH87KlriC9me/DJ33xSWfMNnpQsdi9gAJOf7X/I8iqKz50ykcF1c7sQcB8f4UgsmfdKx6/wBsRvCvyzU7ayywC2ND8L891d67bSWeO7Hh4tcBeIyLTk774LrYswIsIwH0Ora40Go5oNZ+Gm0/5iB2Dz+pBAu1zdDyHVuA5UW2XgcGYiyE217PFDdUVycw4Fp3gjBe42VaTJmCyLDNWvbUbxvaeINQeS0rLC8ZOpaEIV2YQhCAQhCAQhCAQhCAQhCAQhCAQhcZyabChue7JoqfkOpwQUm089WkIH9zv/UfPyVE01zXGLGdEeXuzcSSntdv++axnuddMRkYe53/ANH0UK0ouTd+JPDd1PwUl7rtToMSqK0Z8Qob4r8mgupxya0cSaDqt+CnlbZ9QpyWyMj5VlqbdNkJlrQHEhtXuYcWXvCKHA1FSQdKLZbP7cQJpt4OFdXMGv8AywjlzC8osLZSPaZjxHkN75N44gxCK3cNAKcqhRYmzk1KRQTeZiR2jDgSNzt9KYGi1nk8p7hWKZHUvYbctLtYgAIuMF1tBQHVxA4n4KtLlnrFtmKQGxwHGlQRg8ji3I8xRXgihwwPlp9CuzjtXMhzXrO7IdMtBAJpUgVpUAnfuVRtVDe2mJLMiP3cd4KrbPhvZMOgvdjWrSfariHc/wCVph+tALIhDnCrSaUrlQgcPkF5vNzXtM1np18fHWsbHaHYU0JmA6BExc0Ybyz6j6LPRmvlY/FhqDvBy8xggRIkvHqPEx3QjPDgQtFbco2agNjMzpXDOntNPELmhs52tLiagNiw/EBUUz/c0+SgbMWt2cW47wPNODXUwPXLyXfZ2eEN1wk3H0FTo/Q8K4eih7S2R2UQub4XHADQ6j5qyHXaSyjBiXmjuOx5HOnx9Vc2ZFbPyjobv9RgpxPuu9PiudlzQnZUw3+NoA410d6Dqs9Zsy+Tma5FpIcN4+8R0QPsydfJx8R4XXXt3t1p6EcgrrayQDoYjwqFpAJoM26HgfombWWaIjWx4eIIBqNQca8xVN2QtQPa6XiZUJZX/s31rTmiBsnbAewy8TEEG5y9pvxPmoloPdAc1owLHFwdvHs1PoR9VXWjJOlY/dwobzDwr60Wgm6TssIjBR4zA36t5HD0QPtOE2blmxmDvNwcK1/qap/4abTCDF/LvNIcU/p1Phi5U4B2XMDes1s5aohRbjsGRMDXJrsgfl1SbRWcYEW8MGnEEaHgeamJJjYx74hZ3YfaYTsqC4/qw6NijeaYP5OGPOq0S1c0xgQhClAQhCAQhCAQhCAQhCAQhCAWX2tn6kQhkO8/n7I8seoWgnpxsKG57sgPMnADqVgYry9xc41cTUnLE/BUtLSkfJIJxou1aZFciwhOdHa1pLtPVVaok9Fxu9XfIfPosDtzaJiPEBpo2GQ+If3Hwtw3A15kLVWvaYgQXxXYkCoG9xwYwdaDkFhbHsuNHbEi4uJf3sW+JwvOG/UdMF12/wA6RX5n2xr+9vL6bTZHaGDCgCABcNSb9e4bxpUkZGgArwJ4LZCJADezL4dSy9RxFHA6jSmHovNI1kRIRF4VA9pmIxpW8PSvqrCyIdSHAtwrQGuJOVDu3rLNaYspmyYTYTnljQcX0bga0yaSa1rljwA0WdsCVjxY4q54ujtYox7jSSIcLHVxqeTOKu7cs2JGMKFUdnfvRN9PZoNRUE82hTrOhdhKlxAa6Ye6IWkkxGtFGQ2vO8Ma0U0yxVsmZiIRORGyo9o5S80Pb44eIO8ahOsKeLu8zE0qQcK+80rtOOvFUkGIZaMXAdx2J/afs/dFTnybdJ49iva+2gs/tGdqzGgBOGJbx4jH1UbZq0ezd2Tz3H+HHJ2nmrKy7UY49nh3qXRxIqR1VJaUj2UUgVoT3SDlvHRc7Q+2rNMKIaZOxbwOoVrJxROSxY/xtwO+vsuH3vTg4TUvQ+JtKnWoycqOUmnQIgcQRiWuHCuP16BSIkrORJWZqcwSHjeD91V9tPINisbMQ8QWgmm7Ov3xXLaiz2vYI0OhwFaat39PnwRsnaodegPycDdrxzb8/NSh12WtK80y8TJ1Syu+lSMd+J81R2xJvlY+FRjeYd1DUdQV2tWznQIwu4UNWneBiPKivZsCflL1AIjc994fX5hQlzmgJ+UD20vtzG54GI5H5qk2btXsI91/gfg4H2To5M2atP8ALx7r/A83X8Nzuh9CVO2tsi46+Bg4444V/lShz2rsvsonaM8L8+e/qrGy5kTkqYb8YkMZ6keyeeh5JbIjfmZcwYpBcG4HUt06g4dBvWflnxJSZyqWmhHvNPyIUJWOzG0DrPnA8g3K3IrRqwnEgbxgRy4r3aDFD2hzSC1wBBGRBFQR0XiG0Mi17WxmZHE8a/P+Vsfwt2gLoZlohNW96CTq3NzByxI4E7les/DPkrvb0FCELRgEIQgEIQgEIQgEIQgEIXKZc4McWAF103QTQF1MAToKoMvtbP33iEMWtxeR7+g6D4qhh1HFMjSrmxHF7TDiuJLw7JxJqTuOOoTmvxxFDv0/hZT26YjISWxN3l/Chz8YEhoFKYu4nQfPyXd8QNaScKY9dAFAZUmpxJxJ4ldP49PK2z8MuW2RiNaNkQ5iFciA0zBBoQaEVHmVVSsm+QYW9mYsOpcXwv8AUHF8M+Km8HotGlC7r8VbOavJNUGVt2Xc2oiNwvVDgWuF0VcCHagA4cFmYVsBxcaYuLn0ZicPC26MD4SaY0DcsForRsGHGqcWPOJezCp0Lxk/qs/NSUWUi9pcvQwKVbVxAoKk+6SRUkigqVx34rU79umnJWztK7REMhkl4c57a929Wt4Bo1DKUGpqTvV5MRC444HXGuPPVVGzU/EjRIx7nZVBIADqxB4KOIrUNqSR74Vu4aqYnwp5faLftbxRIzPv7zUCYhVHBWbwo8WGuPW6ga8sq3G8CC010rgVqogE1ADsLwzw9oa9fqqZ9lvjOpDYXuY10QgYdxmLq/edFxsq1BAig49m7xjUA68wosQnQJ38u5js61vjc0YEc6/DipVvyIoIraXSMSBXCmDvly5LhtHI0/UbUgjEjLGneHDL0T9mp4OaYETHA3K7tWqqS7Pz4N6A7LEsrj/U3lqOqqJyS/LR8KgZtOudfMGikT0B0GL3cC03g7HKv2KcFbzDGzkuHAd7dXJwzHI/RB0mWtnpW82l9vo4DEcj8+CorAtcwYoD8ATdiCm7I+ZT7AnzAiivhd3XimuQdzHzK7bT2XceIjcQ4itNDoeSkM2qsm48RGirXZ8zqptgzbZuWdBf42Duk5luQ6jAeS7WTG/MQTBiCpAoMcx9QVmHmJJzAI8THcrzdx4EYIO0MvlpmvtB3IEajqFebQSYiw2x4eOGNN2o6H5ptuQGzEJseFjVtemoPEGvkuezc/gYTsnHDUA7vv5oOWz9pBxMCJi13gJ0du+9yjOdFlJlrmuoWODmYnEg4AcPquVryTpeLQYBxq2mhBqBzBot9ZWwxn4UKLNB8I0xYBR7txNfCDmNcUhFpiPba7P202bl2RW4Xh3m6seMHNPX0IVkotnWbCl4YZCYGNGg1O9xOLjxKlLZzSEIQpQEiVCBEIQgEVQhAISJUHCbkmRW3YjQ4cdORzCzVobKOZjB7491x7w5HJ3otXVCiY1aLTDy2cY4PoQ4UzDgR3uo3fFDRRemzMqyI269ocOPy3LMWnseRV0E1HuHPoV18HJWseLLk2Z1nIbm171aU0pgd9Dn5hNa+pIpgDgfeG+mm7oljQ3MddcCDuKAuv8ArItEqKocaBWEXsGtBaxoaCSTdAAqczhqkIouz8AMDU45aLiW4ZLyue/lbI9Q7OKuQ5RYYOaixoeHDepTwQpFkWV+bmWQvZ8cU/8AG0jDm40b5rBruNV+HtidlAMZ478ehFRi2EPAOviPMLA/iDsz+TmrzB+jHJLdzXnxM+a9pAAFBhwVZtNYTJ2WfBdqKsd7rx4XK8xsYxi3evKdn4oiQTBiY3QbvFurenw5LPTUN0tGoDQtNWn4Kwgl8u4tebsSE8teDvHDcQp1syrZmCIkOlaYcxm374LF0O81DbOyoiN8Q03OHiHL6hU1i2oIMU1qGOo1wOh0J3a+qbsza/YxbrvA/B2lDkHfVd9qbN7OJ2jfC897dXf1QdNoJEw4gisGDiLwGIroSOPy4qbYk42ZguguqS0d2urDl1H0TbFmxMQDCfi5raY6s0PMfRUQLpWOCDiw1B0cD8iMFInuiPl3Cgo6GQcc3Cuu8Uqp20MqJiCIzKVArz3j0XW1oTZiE2PDqcMeWRBG8FRLBnKO7M+F5AaP3HAUG47uCCJsvaV1xhO8D8uDjh6/GitJPZiZiTF2AwltfEcGN/qdpTTVXtlfhSXRu0juuQ617NnjPAuyYOVTyXpEGC1jQ1oAAwAGStFd9s7Xz0q7L2ahQg1z2tiRW0N8trR29gPh55q4SJVpjGZ0IqhClAQgoQKkQhAiElUVQKhJVJVA5FU2qSqB9UlU0lFUScCiqbVJeQcJ6zYcYUe0HjqOqy1pbKvh1MPvt3e0PqtheSXlpTltT0rNYl5sRTDI7iiFDvuppmeS3Vo2PCjjvCh94YH+Vk56zHy7jWtCcH6Ebqjwnmt7/kR4de0U4/2Qpt+I4YY/RR3EFOmVyr1H3mvPdZkQgAk5AVJW52LsjsZe+8UiRqPdXNrafps6DHm4rKWJZn5mZaw/6bKRIu4gHuM/ucPIFej3lasfLO8/DpVFVzvIvK7N5x+LdhtYGzjaA3mw4op4vcdzFFldnZ8AlhpddSm7de88DzC9ntSz4czAfBiirIjS13yI4g0I4heDR7LfKTMSWieJp7p0cw4tc3mKHz3LO8fLbjnrEm37MEOLe0du0Ovmriy47ZmXdCcauY3CuZbv5gpIB/MwC1xF5ooTvoO64enULPSsd0vGvjxMOI0cPaHULNqaXulZgECjmHI5OGo5EEq/tuWExAEaHuqOI1aeI+IKLds780xsSA0ucReaGipcDm0AajctRsFsVFhQyZqgaaOZBr3gdS8jL+nz3KYhWZiGd2BkI0dz4QaTCOLnkdxjue8jQcOa9JsTY6WlXX2tvRPffiW1zDBk0cseKtZeAyG0NY1rWjJrQGgcgF1vLWK4xteZPqiqZeS1VmZ6E2qKoHIqm1RVA5CbVLVAqElUVQJVIhJVElqkqkSEoHVTaqBN2vDh61O4KjndoHvwbgFCcaSNPsZ4nAdVyba0I+23zWLiRiTiVyMRE43onoZye3/IJ4jg6jzXnhiJnbIY9G7RBiLzn844ZOPmU7/9aKMoj/8AIoY9D7RNc4EUNCDmDiFgG2/HH+4etCnjaeOPa/6hDF9aezDHgmEbh90+Dpq1Yu0YboMS45r2P9nA9/8AoIwd0qrpu10Ye6en8p42vfhVjDTEZ4HeNyrNVotML7ZizTLwBe/1IhvxOBOTf7RQeat+1WQbtpvh+Tv4XRu2bdWO6EKys7LV9ql7RZlu2ELc8dB9U47XQf3+X8qUY0naLF/iXs6ZiAJiEP1pcE4Zvh5ubxIxI/uGqlxNsmaMceZAUd+2btGDqSVEpjYlgLJtIGjm0FfEBTIDFtN2IPRW7Nj406+9Do1oI/Udg1zTjUe8eHMLlDsmC2K57WlocSSwONwEmpoMwNKVor6FtBGaAGuDWgUADWgAbgKLOKNZt9NVs1s5DkYQYwlxzc91KknMNHst4fFXAesPD2sjDO6eY+ilwNsfeZ5H6rRl2119LeWfhbWQTneHMfRS4VvQHf7g64fFShbXkt5Q4c4x2TmnkQuweiHcOS1XEPShyDrVLVc7yWqB4KWqYClBQPqhNS1QCRNqkLkDio8zLXxQucOS6FyQuQVUTZth9t3oVHfss3R58grsuTS5QlQO2VP/AJB/j/K4v2Vdo9vkVoi5IShrLP2Xi6FvmfouD9mo25p/uC1pKaUNY1+z8cex6hR32NGH+27yW4qkKJ159Fkojc2uHQrg6GdxXoxCYYQOYHkhrzgptV6M6SYc2N/xC4vsiC7OG3yohrz+qKrcP2agH2KciVwfsjBORcOtUTrHIqtU/Y0aRD1CjxNjn6PaehCGs7VLeVy/ZWMMg08io79n449g9KFBXXkt9TW2JGP+27qFIhbMRz7IHMhBVh6UPV6zY6Jq5o81Jh7Gb4nkENZwOTw5aqFshDGbnH0UuFsxAHsk8yUNY1sQhSoU9FGT39CVsoViQW5Qx1x+KlQ5KGMmNHQIjWQg2rMjJzzzFfiFcyNqzHtw3Ebw1XgbRdAiNMgxbwyI5rqEgTlKCpQkCdVAqEVS1QckiEIETSEqEDSmkJUIGkJC1IhAhakLUIQJdSXEIQFxJcQhAXUXUIQJdS3UIQJRLRCEBRJRCEBRKAhCBaJUIQKlCEIFCchCBQU4FCECp1UiEDqpQhCBapaoQg//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ES"/>
          </a:p>
        </p:txBody>
      </p:sp>
      <p:pic>
        <p:nvPicPr>
          <p:cNvPr id="183302" name="Picture 6" descr="http://images.gizmag.com/hero/ipavement.jpg">
            <a:hlinkClick r:id="rId3"/>
          </p:cNvPr>
          <p:cNvPicPr>
            <a:picLocks noChangeAspect="1" noChangeArrowheads="1"/>
          </p:cNvPicPr>
          <p:nvPr/>
        </p:nvPicPr>
        <p:blipFill>
          <a:blip r:embed="rId4" cstate="print"/>
          <a:srcRect/>
          <a:stretch>
            <a:fillRect/>
          </a:stretch>
        </p:blipFill>
        <p:spPr bwMode="auto">
          <a:xfrm>
            <a:off x="-10656" y="5738885"/>
            <a:ext cx="1990368" cy="1119113"/>
          </a:xfrm>
          <a:prstGeom prst="rect">
            <a:avLst/>
          </a:prstGeom>
          <a:noFill/>
        </p:spPr>
      </p:pic>
      <p:pic>
        <p:nvPicPr>
          <p:cNvPr id="2054" name="Picture 6" descr="http://applelizados.com/wp-content/uploads/2013/11/a02.jp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80704" y="5733256"/>
            <a:ext cx="2108964" cy="118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8530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9143999" cy="1143000"/>
          </a:xfrm>
        </p:spPr>
        <p:txBody>
          <a:bodyPr/>
          <a:lstStyle/>
          <a:p>
            <a:r>
              <a:rPr lang="es-ES" dirty="0" smtClean="0"/>
              <a:t>Web of Data: </a:t>
            </a:r>
            <a:br>
              <a:rPr lang="es-ES" dirty="0" smtClean="0"/>
            </a:br>
            <a:r>
              <a:rPr lang="es-ES" dirty="0" err="1" smtClean="0"/>
              <a:t>MORElab</a:t>
            </a:r>
            <a:r>
              <a:rPr lang="es-ES" dirty="0" smtClean="0"/>
              <a:t> Group </a:t>
            </a:r>
            <a:r>
              <a:rPr lang="es-ES" dirty="0" err="1" smtClean="0"/>
              <a:t>Dataset</a:t>
            </a:r>
            <a:endParaRPr lang="es-E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 y="1412776"/>
            <a:ext cx="9107805" cy="4853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48204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9143999" cy="1143000"/>
          </a:xfrm>
        </p:spPr>
        <p:txBody>
          <a:bodyPr/>
          <a:lstStyle/>
          <a:p>
            <a:r>
              <a:rPr lang="es-ES" dirty="0" smtClean="0"/>
              <a:t>Web of Data: </a:t>
            </a:r>
            <a:br>
              <a:rPr lang="es-ES" dirty="0" smtClean="0"/>
            </a:br>
            <a:r>
              <a:rPr lang="es-ES" dirty="0" err="1" smtClean="0"/>
              <a:t>MORElab</a:t>
            </a:r>
            <a:r>
              <a:rPr lang="es-ES" dirty="0" smtClean="0"/>
              <a:t> Group </a:t>
            </a:r>
            <a:r>
              <a:rPr lang="es-ES" dirty="0" err="1" smtClean="0"/>
              <a:t>Dataset</a:t>
            </a:r>
            <a:endParaRPr lang="es-ES" dirty="0"/>
          </a:p>
        </p:txBody>
      </p:sp>
      <p:pic>
        <p:nvPicPr>
          <p:cNvPr id="3076" name="Picture 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93" y="1311364"/>
            <a:ext cx="9107805" cy="4853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01519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9143999" cy="1143000"/>
          </a:xfrm>
        </p:spPr>
        <p:txBody>
          <a:bodyPr/>
          <a:lstStyle/>
          <a:p>
            <a:r>
              <a:rPr lang="es-ES" dirty="0" smtClean="0"/>
              <a:t>Web of Data: </a:t>
            </a:r>
            <a:br>
              <a:rPr lang="es-ES" dirty="0" smtClean="0"/>
            </a:br>
            <a:r>
              <a:rPr lang="es-ES" dirty="0" err="1" smtClean="0"/>
              <a:t>MORElab</a:t>
            </a:r>
            <a:r>
              <a:rPr lang="es-ES" dirty="0" smtClean="0"/>
              <a:t> Group </a:t>
            </a:r>
            <a:r>
              <a:rPr lang="es-ES" dirty="0" err="1" smtClean="0"/>
              <a:t>Dataset</a:t>
            </a:r>
            <a:endParaRPr lang="es-E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 y="1412776"/>
            <a:ext cx="9107805" cy="4853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 y="1412776"/>
            <a:ext cx="9107805" cy="4853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a:hlinkClick r:id="rId5" action="ppaction://hlinkfile"/>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8349" y="3390900"/>
            <a:ext cx="6505575" cy="346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26490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1" y="44624"/>
            <a:ext cx="7529454" cy="1143000"/>
          </a:xfrm>
        </p:spPr>
        <p:txBody>
          <a:bodyPr/>
          <a:lstStyle/>
          <a:p>
            <a:r>
              <a:rPr lang="es-ES" dirty="0" err="1" smtClean="0"/>
              <a:t>Converting</a:t>
            </a:r>
            <a:r>
              <a:rPr lang="es-ES" dirty="0" smtClean="0"/>
              <a:t> to and </a:t>
            </a:r>
            <a:r>
              <a:rPr lang="es-ES" dirty="0" err="1" smtClean="0"/>
              <a:t>Visualizing</a:t>
            </a:r>
            <a:r>
              <a:rPr lang="es-ES" dirty="0" smtClean="0"/>
              <a:t> Open Data</a:t>
            </a:r>
            <a:endParaRPr lang="es-ES" dirty="0"/>
          </a:p>
        </p:txBody>
      </p:sp>
      <p:sp>
        <p:nvSpPr>
          <p:cNvPr id="3" name="2 Marcador de contenido"/>
          <p:cNvSpPr>
            <a:spLocks noGrp="1"/>
          </p:cNvSpPr>
          <p:nvPr>
            <p:ph idx="1"/>
          </p:nvPr>
        </p:nvSpPr>
        <p:spPr>
          <a:xfrm>
            <a:off x="457200" y="1340768"/>
            <a:ext cx="8229600" cy="4525963"/>
          </a:xfrm>
        </p:spPr>
        <p:txBody>
          <a:bodyPr/>
          <a:lstStyle/>
          <a:p>
            <a:r>
              <a:rPr lang="en-US" sz="2000" b="1" dirty="0" err="1"/>
              <a:t>euwomen</a:t>
            </a:r>
            <a:r>
              <a:rPr lang="en-US" sz="2000" dirty="0"/>
              <a:t>: visualization about women politician and voters in EU elections: </a:t>
            </a:r>
            <a:r>
              <a:rPr lang="en-US" sz="2000" dirty="0" smtClean="0"/>
              <a:t>  </a:t>
            </a:r>
          </a:p>
          <a:p>
            <a:pPr lvl="1"/>
            <a:r>
              <a:rPr lang="es-ES" sz="1600" u="sng" dirty="0">
                <a:hlinkClick r:id="rId2"/>
              </a:rPr>
              <a:t>http://apps.morelab.deusto.es/euwomen/</a:t>
            </a:r>
            <a:endParaRPr lang="en-US" sz="1600" dirty="0" smtClean="0"/>
          </a:p>
          <a:p>
            <a:r>
              <a:rPr lang="en-US" sz="2000" b="1" dirty="0" smtClean="0"/>
              <a:t>euro </a:t>
            </a:r>
            <a:r>
              <a:rPr lang="en-US" sz="2000" b="1" dirty="0"/>
              <a:t>e-</a:t>
            </a:r>
            <a:r>
              <a:rPr lang="en-US" sz="2000" b="1" dirty="0" err="1"/>
              <a:t>lecciones</a:t>
            </a:r>
            <a:r>
              <a:rPr lang="en-US" sz="2000" dirty="0"/>
              <a:t>, social data mining in Twitter to visualize trends for the last European elections </a:t>
            </a:r>
            <a:endParaRPr lang="en-US" sz="2000" dirty="0" smtClean="0"/>
          </a:p>
          <a:p>
            <a:pPr lvl="1"/>
            <a:r>
              <a:rPr lang="es-ES" sz="1600" dirty="0">
                <a:hlinkClick r:id="rId3"/>
              </a:rPr>
              <a:t>http://</a:t>
            </a:r>
            <a:r>
              <a:rPr lang="es-ES" sz="1600" dirty="0" smtClean="0">
                <a:hlinkClick r:id="rId3"/>
              </a:rPr>
              <a:t>apps.morelab.deusto.es/eu_elections</a:t>
            </a:r>
            <a:endParaRPr lang="en-US" sz="1600" dirty="0"/>
          </a:p>
          <a:p>
            <a:r>
              <a:rPr lang="en-US" sz="2000" b="1" dirty="0" err="1" smtClean="0"/>
              <a:t>teseo</a:t>
            </a:r>
            <a:r>
              <a:rPr lang="en-US" sz="2000" dirty="0"/>
              <a:t>, conversion and visualization of the distribution by genre and topics of PhD dissertations in Spain. These data was extracted from site </a:t>
            </a:r>
            <a:r>
              <a:rPr lang="en-US" sz="2000" dirty="0">
                <a:hlinkClick r:id="rId4"/>
              </a:rPr>
              <a:t>https://</a:t>
            </a:r>
            <a:r>
              <a:rPr lang="en-US" sz="2000" dirty="0" smtClean="0">
                <a:hlinkClick r:id="rId4"/>
              </a:rPr>
              <a:t>www.educacion.gob.es/teseo/irGestionarConsulta.do</a:t>
            </a:r>
            <a:endParaRPr lang="en-US" sz="2000" dirty="0" smtClean="0"/>
          </a:p>
          <a:p>
            <a:pPr lvl="1"/>
            <a:r>
              <a:rPr lang="es-ES" sz="1600" dirty="0">
                <a:hlinkClick r:id="rId5"/>
              </a:rPr>
              <a:t>http://</a:t>
            </a:r>
            <a:r>
              <a:rPr lang="es-ES" sz="1600" dirty="0" smtClean="0">
                <a:hlinkClick r:id="rId5"/>
              </a:rPr>
              <a:t>apps.morelab.deusto.es/teseo</a:t>
            </a:r>
            <a:endParaRPr lang="en-US" sz="1600" dirty="0"/>
          </a:p>
          <a:p>
            <a:r>
              <a:rPr lang="en-US" sz="2000" b="1" dirty="0" smtClean="0"/>
              <a:t>Dbpedia.eu</a:t>
            </a:r>
            <a:r>
              <a:rPr lang="en-US" sz="2000" dirty="0" smtClean="0"/>
              <a:t>, we are maintainers of </a:t>
            </a:r>
            <a:r>
              <a:rPr lang="en-US" sz="2000" dirty="0" err="1" smtClean="0"/>
              <a:t>DBPedia</a:t>
            </a:r>
            <a:r>
              <a:rPr lang="en-US" sz="2000" dirty="0" smtClean="0"/>
              <a:t> in Basque language</a:t>
            </a:r>
          </a:p>
          <a:p>
            <a:pPr lvl="1"/>
            <a:r>
              <a:rPr lang="es-ES" sz="1600" u="sng" dirty="0">
                <a:hlinkClick r:id="rId6"/>
              </a:rPr>
              <a:t>http://eu.dbpedia.org</a:t>
            </a:r>
            <a:endParaRPr lang="en-US" sz="1600" dirty="0"/>
          </a:p>
          <a:p>
            <a:r>
              <a:rPr lang="en-US" sz="2000" b="1" dirty="0" err="1" smtClean="0"/>
              <a:t>intellidata</a:t>
            </a:r>
            <a:r>
              <a:rPr lang="en-US" sz="2000" dirty="0"/>
              <a:t>, bank transaction analysis in different streets and neighborhoods in Madrid and </a:t>
            </a:r>
            <a:r>
              <a:rPr lang="en-US" sz="2000" dirty="0" smtClean="0"/>
              <a:t>Barcelona</a:t>
            </a:r>
          </a:p>
          <a:p>
            <a:pPr lvl="1"/>
            <a:r>
              <a:rPr lang="es-ES" sz="1600" u="sng" dirty="0">
                <a:hlinkClick r:id="rId7"/>
              </a:rPr>
              <a:t>http://apps.morelab.deusto.es/intellidata/</a:t>
            </a:r>
            <a:endParaRPr lang="en-US" sz="1600" dirty="0"/>
          </a:p>
          <a:p>
            <a:endParaRPr lang="es-ES" sz="2000" dirty="0"/>
          </a:p>
        </p:txBody>
      </p:sp>
    </p:spTree>
    <p:extLst>
      <p:ext uri="{BB962C8B-B14F-4D97-AF65-F5344CB8AC3E}">
        <p14:creationId xmlns:p14="http://schemas.microsoft.com/office/powerpoint/2010/main" val="35389683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1" y="44624"/>
            <a:ext cx="7529454" cy="1143000"/>
          </a:xfrm>
        </p:spPr>
        <p:txBody>
          <a:bodyPr/>
          <a:lstStyle/>
          <a:p>
            <a:r>
              <a:rPr lang="es-ES" dirty="0" err="1" smtClean="0"/>
              <a:t>Converting</a:t>
            </a:r>
            <a:r>
              <a:rPr lang="es-ES" dirty="0" smtClean="0"/>
              <a:t> to and </a:t>
            </a:r>
            <a:r>
              <a:rPr lang="es-ES" dirty="0" err="1" smtClean="0"/>
              <a:t>Visualizing</a:t>
            </a:r>
            <a:r>
              <a:rPr lang="es-ES" dirty="0" smtClean="0"/>
              <a:t> Open Data</a:t>
            </a:r>
            <a:endParaRPr lang="es-ES" dirty="0"/>
          </a:p>
        </p:txBody>
      </p:sp>
      <p:pic>
        <p:nvPicPr>
          <p:cNvPr id="4098"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 y="1311364"/>
            <a:ext cx="9107805" cy="4853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53129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6512" y="274638"/>
            <a:ext cx="9217024" cy="1143000"/>
          </a:xfrm>
        </p:spPr>
        <p:txBody>
          <a:bodyPr/>
          <a:lstStyle/>
          <a:p>
            <a:r>
              <a:rPr lang="en-GB" dirty="0" smtClean="0"/>
              <a:t>CAPS: Collective-awareness Platforms for Sustainability and Social Innovation</a:t>
            </a:r>
            <a:endParaRPr lang="en-GB" dirty="0"/>
          </a:p>
        </p:txBody>
      </p:sp>
      <p:sp>
        <p:nvSpPr>
          <p:cNvPr id="3" name="Marcador de contenido 2"/>
          <p:cNvSpPr>
            <a:spLocks noGrp="1"/>
          </p:cNvSpPr>
          <p:nvPr>
            <p:ph idx="1"/>
          </p:nvPr>
        </p:nvSpPr>
        <p:spPr>
          <a:xfrm>
            <a:off x="158824" y="1783357"/>
            <a:ext cx="8229600" cy="4525963"/>
          </a:xfrm>
        </p:spPr>
        <p:txBody>
          <a:bodyPr/>
          <a:lstStyle/>
          <a:p>
            <a:r>
              <a:rPr lang="en-US" sz="2400" dirty="0" smtClean="0"/>
              <a:t>Aims at designing and piloting </a:t>
            </a:r>
            <a:r>
              <a:rPr lang="en-US" sz="2400" b="1" dirty="0" smtClean="0"/>
              <a:t>online platforms creating awareness of sustainability problems and offering collaborative solutions based on networks </a:t>
            </a:r>
            <a:r>
              <a:rPr lang="en-US" sz="2400" dirty="0" smtClean="0"/>
              <a:t>(of people, of ideas, of sensors), enabling new forms of social innovation.</a:t>
            </a:r>
          </a:p>
          <a:p>
            <a:r>
              <a:rPr lang="en-US" sz="2400" dirty="0" smtClean="0"/>
              <a:t>Examples:</a:t>
            </a:r>
          </a:p>
          <a:p>
            <a:pPr lvl="1"/>
            <a:r>
              <a:rPr lang="en-US" sz="2000" dirty="0" smtClean="0"/>
              <a:t>Open Democracy, Open Policy Making</a:t>
            </a:r>
          </a:p>
          <a:p>
            <a:pPr lvl="1"/>
            <a:r>
              <a:rPr lang="en-US" sz="2000" dirty="0" smtClean="0"/>
              <a:t>Collaborative/Shared Economy</a:t>
            </a:r>
          </a:p>
          <a:p>
            <a:pPr lvl="1"/>
            <a:r>
              <a:rPr lang="en-US" sz="2000" dirty="0" smtClean="0"/>
              <a:t>Collaborative making </a:t>
            </a:r>
            <a:r>
              <a:rPr lang="en-US" sz="2000" dirty="0" smtClean="0">
                <a:sym typeface="Wingdings" panose="05000000000000000000" pitchFamily="2" charset="2"/>
              </a:rPr>
              <a:t> co-creation</a:t>
            </a:r>
            <a:endParaRPr lang="es-ES" sz="2000" dirty="0"/>
          </a:p>
        </p:txBody>
      </p:sp>
      <p:pic>
        <p:nvPicPr>
          <p:cNvPr id="6" name="Picture 6" descr="https://ec.europa.eu/digital-agenda/sites/digital-agenda/files/newsroom/shutterstock_105260456_8220.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3846909"/>
            <a:ext cx="4048125"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550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1" y="44624"/>
            <a:ext cx="7529454" cy="1143000"/>
          </a:xfrm>
        </p:spPr>
        <p:txBody>
          <a:bodyPr/>
          <a:lstStyle/>
          <a:p>
            <a:r>
              <a:rPr lang="es-ES" dirty="0" err="1" smtClean="0"/>
              <a:t>Converting</a:t>
            </a:r>
            <a:r>
              <a:rPr lang="es-ES" dirty="0" smtClean="0"/>
              <a:t> to and </a:t>
            </a:r>
            <a:r>
              <a:rPr lang="es-ES" dirty="0" err="1" smtClean="0"/>
              <a:t>Visualizing</a:t>
            </a:r>
            <a:r>
              <a:rPr lang="es-ES" dirty="0" smtClean="0"/>
              <a:t> Open Data</a:t>
            </a:r>
            <a:endParaRPr lang="es-ES" dirty="0"/>
          </a:p>
        </p:txBody>
      </p:sp>
      <p:pic>
        <p:nvPicPr>
          <p:cNvPr id="4099" name="Picture 3">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 y="1340768"/>
            <a:ext cx="9107805" cy="4853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99674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1" y="44624"/>
            <a:ext cx="7529454" cy="1143000"/>
          </a:xfrm>
        </p:spPr>
        <p:txBody>
          <a:bodyPr/>
          <a:lstStyle/>
          <a:p>
            <a:r>
              <a:rPr lang="es-ES" dirty="0" err="1" smtClean="0"/>
              <a:t>Converting</a:t>
            </a:r>
            <a:r>
              <a:rPr lang="es-ES" dirty="0" smtClean="0"/>
              <a:t> to and </a:t>
            </a:r>
            <a:r>
              <a:rPr lang="es-ES" dirty="0" err="1" smtClean="0"/>
              <a:t>Visualizing</a:t>
            </a:r>
            <a:r>
              <a:rPr lang="es-ES" dirty="0" smtClean="0"/>
              <a:t> Open Data</a:t>
            </a:r>
            <a:endParaRPr lang="es-ES" dirty="0"/>
          </a:p>
        </p:txBody>
      </p:sp>
      <p:pic>
        <p:nvPicPr>
          <p:cNvPr id="4100" name="Picture 4">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6" y="1311364"/>
            <a:ext cx="9107805" cy="4853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46603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1" y="44624"/>
            <a:ext cx="7529454" cy="1143000"/>
          </a:xfrm>
        </p:spPr>
        <p:txBody>
          <a:bodyPr/>
          <a:lstStyle/>
          <a:p>
            <a:r>
              <a:rPr lang="es-ES" dirty="0" err="1" smtClean="0"/>
              <a:t>Converting</a:t>
            </a:r>
            <a:r>
              <a:rPr lang="es-ES" dirty="0" smtClean="0"/>
              <a:t> to and </a:t>
            </a:r>
            <a:r>
              <a:rPr lang="es-ES" dirty="0" err="1" smtClean="0"/>
              <a:t>Visualizing</a:t>
            </a:r>
            <a:r>
              <a:rPr lang="es-ES" dirty="0" smtClean="0"/>
              <a:t> Open Data</a:t>
            </a:r>
            <a:endParaRPr lang="es-ES" dirty="0"/>
          </a:p>
        </p:txBody>
      </p:sp>
      <p:pic>
        <p:nvPicPr>
          <p:cNvPr id="4101" name="Picture 5">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39" y="1340768"/>
            <a:ext cx="9107805" cy="4853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5456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1" y="44624"/>
            <a:ext cx="7529454" cy="1143000"/>
          </a:xfrm>
        </p:spPr>
        <p:txBody>
          <a:bodyPr/>
          <a:lstStyle/>
          <a:p>
            <a:r>
              <a:rPr lang="es-ES" dirty="0" err="1" smtClean="0"/>
              <a:t>Converting</a:t>
            </a:r>
            <a:r>
              <a:rPr lang="es-ES" dirty="0" smtClean="0"/>
              <a:t> to and </a:t>
            </a:r>
            <a:r>
              <a:rPr lang="es-ES" dirty="0" err="1" smtClean="0"/>
              <a:t>Visualizing</a:t>
            </a:r>
            <a:r>
              <a:rPr lang="es-ES" dirty="0" smtClean="0"/>
              <a:t> Open Data</a:t>
            </a:r>
            <a:endParaRPr lang="es-ES" dirty="0"/>
          </a:p>
        </p:txBody>
      </p:sp>
      <p:pic>
        <p:nvPicPr>
          <p:cNvPr id="4102" name="Picture 6">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 y="1340768"/>
            <a:ext cx="9107805" cy="4853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11805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0" y="-27384"/>
            <a:ext cx="9143999" cy="1143000"/>
          </a:xfrm>
        </p:spPr>
        <p:txBody>
          <a:bodyPr/>
          <a:lstStyle/>
          <a:p>
            <a:r>
              <a:rPr lang="en-GB" dirty="0" err="1" smtClean="0"/>
              <a:t>Algunas</a:t>
            </a:r>
            <a:r>
              <a:rPr lang="en-GB" dirty="0" smtClean="0"/>
              <a:t> </a:t>
            </a:r>
            <a:r>
              <a:rPr lang="en-GB" dirty="0" err="1" smtClean="0"/>
              <a:t>contribuciones</a:t>
            </a:r>
            <a:r>
              <a:rPr lang="en-GB" dirty="0" smtClean="0"/>
              <a:t> del </a:t>
            </a:r>
            <a:r>
              <a:rPr lang="en-GB" dirty="0" err="1" smtClean="0"/>
              <a:t>equipo</a:t>
            </a:r>
            <a:endParaRPr lang="en-GB" dirty="0"/>
          </a:p>
        </p:txBody>
      </p:sp>
      <p:sp>
        <p:nvSpPr>
          <p:cNvPr id="3" name="2 Marcador de contenido"/>
          <p:cNvSpPr>
            <a:spLocks noGrp="1"/>
          </p:cNvSpPr>
          <p:nvPr>
            <p:ph idx="1"/>
          </p:nvPr>
        </p:nvSpPr>
        <p:spPr>
          <a:xfrm>
            <a:off x="457200" y="1052736"/>
            <a:ext cx="8229600" cy="4968552"/>
          </a:xfrm>
        </p:spPr>
        <p:txBody>
          <a:bodyPr/>
          <a:lstStyle/>
          <a:p>
            <a:r>
              <a:rPr lang="en-GB" sz="2000" dirty="0" smtClean="0"/>
              <a:t>Open </a:t>
            </a:r>
            <a:r>
              <a:rPr lang="en-GB" sz="2000" dirty="0" smtClean="0"/>
              <a:t>source contributions:</a:t>
            </a:r>
          </a:p>
          <a:p>
            <a:pPr lvl="1"/>
            <a:r>
              <a:rPr lang="en-GB" sz="1800" dirty="0" smtClean="0"/>
              <a:t>Imhotep framework</a:t>
            </a:r>
            <a:r>
              <a:rPr lang="es-ES" sz="1800" dirty="0" smtClean="0"/>
              <a:t> (Apache </a:t>
            </a:r>
            <a:r>
              <a:rPr lang="en-GB" sz="1800" dirty="0" smtClean="0"/>
              <a:t>license</a:t>
            </a:r>
            <a:r>
              <a:rPr lang="es-ES" sz="1800" dirty="0" smtClean="0"/>
              <a:t>): </a:t>
            </a:r>
            <a:r>
              <a:rPr lang="es-ES" sz="1800" dirty="0" smtClean="0">
                <a:hlinkClick r:id="rId3"/>
              </a:rPr>
              <a:t>http://www.morelab.deusto.es/imhotep/</a:t>
            </a:r>
            <a:endParaRPr lang="es-ES" sz="1800" dirty="0" smtClean="0"/>
          </a:p>
          <a:p>
            <a:pPr lvl="1"/>
            <a:r>
              <a:rPr lang="es-ES" sz="1800" dirty="0" err="1" smtClean="0"/>
              <a:t>WebLabDeusto</a:t>
            </a:r>
            <a:r>
              <a:rPr lang="es-ES" sz="1800" dirty="0"/>
              <a:t> – </a:t>
            </a:r>
            <a:r>
              <a:rPr lang="es-ES" sz="1800" dirty="0">
                <a:hlinkClick r:id="rId4"/>
              </a:rPr>
              <a:t>https://www.weblab.deusto.es/web</a:t>
            </a:r>
            <a:r>
              <a:rPr lang="es-ES" sz="1800" dirty="0" smtClean="0">
                <a:hlinkClick r:id="rId4"/>
              </a:rPr>
              <a:t>/</a:t>
            </a:r>
            <a:r>
              <a:rPr lang="es-ES" sz="1800" dirty="0" smtClean="0"/>
              <a:t> </a:t>
            </a:r>
          </a:p>
          <a:p>
            <a:pPr lvl="1"/>
            <a:r>
              <a:rPr lang="es-ES" sz="1800" dirty="0" err="1" smtClean="0"/>
              <a:t>Otsopack</a:t>
            </a:r>
            <a:r>
              <a:rPr lang="es-ES" sz="1800" dirty="0"/>
              <a:t> – </a:t>
            </a:r>
            <a:r>
              <a:rPr lang="es-ES" sz="1800" dirty="0">
                <a:hlinkClick r:id="rId5"/>
              </a:rPr>
              <a:t>http://code.google.com/p/otsopack</a:t>
            </a:r>
            <a:r>
              <a:rPr lang="es-ES" sz="1800" dirty="0" smtClean="0">
                <a:hlinkClick r:id="rId5"/>
              </a:rPr>
              <a:t>/</a:t>
            </a:r>
            <a:r>
              <a:rPr lang="es-ES" sz="1800" dirty="0" smtClean="0"/>
              <a:t> </a:t>
            </a:r>
          </a:p>
          <a:p>
            <a:pPr lvl="1"/>
            <a:r>
              <a:rPr lang="es-ES" sz="1800" dirty="0" err="1" smtClean="0"/>
              <a:t>Zxing</a:t>
            </a:r>
            <a:r>
              <a:rPr lang="es-ES" sz="1800" dirty="0" smtClean="0"/>
              <a:t> – </a:t>
            </a:r>
            <a:r>
              <a:rPr lang="es-ES" sz="1800" dirty="0" err="1" smtClean="0"/>
              <a:t>databar</a:t>
            </a:r>
            <a:r>
              <a:rPr lang="es-ES" sz="1800" dirty="0"/>
              <a:t> – </a:t>
            </a:r>
            <a:r>
              <a:rPr lang="es-ES" sz="1800" dirty="0">
                <a:hlinkClick r:id="rId6"/>
              </a:rPr>
              <a:t>http://code.google.com/p/zxing</a:t>
            </a:r>
            <a:r>
              <a:rPr lang="es-ES" sz="1800" dirty="0" smtClean="0">
                <a:hlinkClick r:id="rId6"/>
              </a:rPr>
              <a:t>/</a:t>
            </a:r>
            <a:r>
              <a:rPr lang="es-ES" sz="1800" dirty="0" smtClean="0"/>
              <a:t> </a:t>
            </a:r>
          </a:p>
          <a:p>
            <a:pPr lvl="1"/>
            <a:r>
              <a:rPr lang="es-ES" sz="1800" dirty="0" err="1" smtClean="0"/>
              <a:t>labman_ud</a:t>
            </a:r>
            <a:r>
              <a:rPr lang="es-ES" sz="1800" dirty="0" smtClean="0"/>
              <a:t> research group </a:t>
            </a:r>
            <a:r>
              <a:rPr lang="es-ES" sz="1800" dirty="0" err="1" smtClean="0"/>
              <a:t>management</a:t>
            </a:r>
            <a:r>
              <a:rPr lang="es-ES" sz="1800" dirty="0" smtClean="0"/>
              <a:t> </a:t>
            </a:r>
            <a:r>
              <a:rPr lang="es-ES" sz="1800" dirty="0" err="1" smtClean="0"/>
              <a:t>system</a:t>
            </a:r>
            <a:r>
              <a:rPr lang="es-ES" sz="1800" dirty="0"/>
              <a:t> – </a:t>
            </a:r>
            <a:r>
              <a:rPr lang="es-ES" sz="1800" dirty="0">
                <a:hlinkClick r:id="rId7"/>
              </a:rPr>
              <a:t>https://</a:t>
            </a:r>
            <a:r>
              <a:rPr lang="es-ES" sz="1800" dirty="0" smtClean="0">
                <a:hlinkClick r:id="rId7"/>
              </a:rPr>
              <a:t>github.com/OscarPDR/labman_ud</a:t>
            </a:r>
            <a:r>
              <a:rPr lang="es-ES" sz="1800" dirty="0" smtClean="0"/>
              <a:t> </a:t>
            </a:r>
          </a:p>
          <a:p>
            <a:r>
              <a:rPr lang="en-GB" sz="2400" dirty="0" smtClean="0"/>
              <a:t>Open dataset released in CKAN about </a:t>
            </a:r>
            <a:r>
              <a:rPr lang="en-GB" sz="2400" dirty="0" err="1" smtClean="0"/>
              <a:t>MORElab’s</a:t>
            </a:r>
            <a:r>
              <a:rPr lang="en-GB" sz="2400" dirty="0" smtClean="0"/>
              <a:t> people, projects and publications:</a:t>
            </a:r>
          </a:p>
          <a:p>
            <a:pPr lvl="1"/>
            <a:r>
              <a:rPr lang="es-ES" sz="2000" dirty="0" smtClean="0">
                <a:hlinkClick r:id="rId8"/>
              </a:rPr>
              <a:t>http</a:t>
            </a:r>
            <a:r>
              <a:rPr lang="es-ES" sz="2000" dirty="0">
                <a:hlinkClick r:id="rId8"/>
              </a:rPr>
              <a:t>://</a:t>
            </a:r>
            <a:r>
              <a:rPr lang="es-ES" sz="2000" dirty="0" smtClean="0">
                <a:hlinkClick r:id="rId8"/>
              </a:rPr>
              <a:t>ckan.linkeddata.es/dataset/morelab</a:t>
            </a:r>
            <a:endParaRPr lang="es-ES" sz="2000" dirty="0" smtClean="0"/>
          </a:p>
          <a:p>
            <a:pPr lvl="1"/>
            <a:r>
              <a:rPr lang="en-GB" sz="2000" dirty="0" smtClean="0"/>
              <a:t>Our datasets are scheduled to appear in next </a:t>
            </a:r>
            <a:r>
              <a:rPr lang="es-ES" sz="2000" dirty="0" smtClean="0">
                <a:hlinkClick r:id="rId9"/>
              </a:rPr>
              <a:t>http</a:t>
            </a:r>
            <a:r>
              <a:rPr lang="es-ES" sz="2000" dirty="0">
                <a:hlinkClick r:id="rId9"/>
              </a:rPr>
              <a:t>://lod-cloud.net/</a:t>
            </a:r>
            <a:endParaRPr lang="es-ES" sz="2000" dirty="0" smtClean="0"/>
          </a:p>
          <a:p>
            <a:r>
              <a:rPr lang="en-GB" sz="2000" dirty="0" err="1" smtClean="0"/>
              <a:t>Organización</a:t>
            </a:r>
            <a:r>
              <a:rPr lang="en-GB" sz="2000" dirty="0" smtClean="0"/>
              <a:t> del Open Data Day </a:t>
            </a:r>
            <a:r>
              <a:rPr lang="en-GB" sz="2000" dirty="0" err="1" smtClean="0"/>
              <a:t>desde</a:t>
            </a:r>
            <a:r>
              <a:rPr lang="en-GB" sz="2000" dirty="0" smtClean="0"/>
              <a:t> 2011</a:t>
            </a:r>
          </a:p>
          <a:p>
            <a:pPr lvl="1"/>
            <a:r>
              <a:rPr lang="en-GB" sz="1600" dirty="0" err="1" smtClean="0"/>
              <a:t>Ya</a:t>
            </a:r>
            <a:r>
              <a:rPr lang="en-GB" sz="1600" dirty="0" smtClean="0"/>
              <a:t> </a:t>
            </a:r>
            <a:r>
              <a:rPr lang="en-GB" sz="1600" dirty="0" err="1" smtClean="0"/>
              <a:t>está</a:t>
            </a:r>
            <a:r>
              <a:rPr lang="en-GB" sz="1600" dirty="0" smtClean="0"/>
              <a:t> </a:t>
            </a:r>
            <a:r>
              <a:rPr lang="en-GB" sz="1600" dirty="0" err="1" smtClean="0"/>
              <a:t>en</a:t>
            </a:r>
            <a:r>
              <a:rPr lang="en-GB" sz="1600" dirty="0" smtClean="0"/>
              <a:t> </a:t>
            </a:r>
            <a:r>
              <a:rPr lang="en-GB" sz="1600" dirty="0" err="1" smtClean="0"/>
              <a:t>preparación</a:t>
            </a:r>
            <a:r>
              <a:rPr lang="en-GB" sz="1600" dirty="0" smtClean="0"/>
              <a:t> la de </a:t>
            </a:r>
            <a:r>
              <a:rPr lang="en-GB" sz="1600" dirty="0" err="1" smtClean="0"/>
              <a:t>este</a:t>
            </a:r>
            <a:r>
              <a:rPr lang="en-GB" sz="1600" dirty="0" smtClean="0"/>
              <a:t> </a:t>
            </a:r>
            <a:r>
              <a:rPr lang="en-GB" sz="1600" dirty="0" err="1" smtClean="0"/>
              <a:t>año</a:t>
            </a:r>
            <a:r>
              <a:rPr lang="en-GB" sz="1600" dirty="0" smtClean="0"/>
              <a:t>: </a:t>
            </a:r>
            <a:r>
              <a:rPr lang="es-ES" sz="1600" u="sng" dirty="0">
                <a:hlinkClick r:id="rId10"/>
              </a:rPr>
              <a:t>http://opendataday.deusto.es</a:t>
            </a:r>
            <a:endParaRPr lang="en-GB" sz="1600" dirty="0" smtClean="0"/>
          </a:p>
          <a:p>
            <a:r>
              <a:rPr lang="en-GB" sz="2000" dirty="0" err="1" smtClean="0"/>
              <a:t>Organización</a:t>
            </a:r>
            <a:r>
              <a:rPr lang="en-GB" sz="2000" dirty="0" smtClean="0"/>
              <a:t> de </a:t>
            </a:r>
            <a:r>
              <a:rPr lang="en-GB" sz="2000" dirty="0" err="1" smtClean="0"/>
              <a:t>varios</a:t>
            </a:r>
            <a:r>
              <a:rPr lang="en-GB" sz="2000" dirty="0" smtClean="0"/>
              <a:t> Open Hack Days or Random Hacks of Kindness</a:t>
            </a:r>
            <a:endParaRPr lang="en-GB" sz="2000" dirty="0" smtClean="0"/>
          </a:p>
          <a:p>
            <a:endParaRPr lang="en-GB" sz="2000" dirty="0" smtClean="0"/>
          </a:p>
        </p:txBody>
      </p:sp>
    </p:spTree>
    <p:extLst>
      <p:ext uri="{BB962C8B-B14F-4D97-AF65-F5344CB8AC3E}">
        <p14:creationId xmlns:p14="http://schemas.microsoft.com/office/powerpoint/2010/main" val="18733108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Ofertas de Trabajo</a:t>
            </a:r>
            <a:endParaRPr lang="es-ES" dirty="0"/>
          </a:p>
        </p:txBody>
      </p:sp>
      <p:sp>
        <p:nvSpPr>
          <p:cNvPr id="3" name="Marcador de contenido 2"/>
          <p:cNvSpPr>
            <a:spLocks noGrp="1"/>
          </p:cNvSpPr>
          <p:nvPr>
            <p:ph idx="1"/>
          </p:nvPr>
        </p:nvSpPr>
        <p:spPr/>
        <p:txBody>
          <a:bodyPr/>
          <a:lstStyle/>
          <a:p>
            <a:r>
              <a:rPr lang="es-ES" dirty="0" smtClean="0"/>
              <a:t>Pre-</a:t>
            </a:r>
            <a:r>
              <a:rPr lang="es-ES" dirty="0" err="1" smtClean="0"/>
              <a:t>Doc</a:t>
            </a:r>
            <a:r>
              <a:rPr lang="es-ES" dirty="0" smtClean="0"/>
              <a:t> en </a:t>
            </a:r>
            <a:r>
              <a:rPr lang="es-ES" dirty="0" err="1" smtClean="0"/>
              <a:t>Interplay</a:t>
            </a:r>
            <a:r>
              <a:rPr lang="es-ES" dirty="0" smtClean="0"/>
              <a:t> of Machine </a:t>
            </a:r>
            <a:r>
              <a:rPr lang="es-ES" dirty="0" err="1" smtClean="0"/>
              <a:t>Intelligence</a:t>
            </a:r>
            <a:r>
              <a:rPr lang="es-ES" dirty="0" smtClean="0"/>
              <a:t> and </a:t>
            </a:r>
            <a:r>
              <a:rPr lang="es-ES" dirty="0" err="1" smtClean="0"/>
              <a:t>Wisdom</a:t>
            </a:r>
            <a:r>
              <a:rPr lang="es-ES" dirty="0" smtClean="0"/>
              <a:t> of </a:t>
            </a:r>
            <a:r>
              <a:rPr lang="es-ES" dirty="0" err="1" smtClean="0"/>
              <a:t>the</a:t>
            </a:r>
            <a:r>
              <a:rPr lang="es-ES" dirty="0" smtClean="0"/>
              <a:t> </a:t>
            </a:r>
            <a:r>
              <a:rPr lang="es-ES" dirty="0" err="1" smtClean="0"/>
              <a:t>Crowd</a:t>
            </a:r>
            <a:r>
              <a:rPr lang="es-ES" dirty="0" smtClean="0"/>
              <a:t> to </a:t>
            </a:r>
            <a:r>
              <a:rPr lang="es-ES" dirty="0" err="1" smtClean="0"/>
              <a:t>democratize</a:t>
            </a:r>
            <a:r>
              <a:rPr lang="es-ES" dirty="0" smtClean="0"/>
              <a:t> and </a:t>
            </a:r>
            <a:r>
              <a:rPr lang="es-ES" dirty="0" err="1" smtClean="0"/>
              <a:t>optimize</a:t>
            </a:r>
            <a:r>
              <a:rPr lang="es-ES" dirty="0" smtClean="0"/>
              <a:t> </a:t>
            </a:r>
            <a:r>
              <a:rPr lang="es-ES" dirty="0" err="1" smtClean="0"/>
              <a:t>consumption</a:t>
            </a:r>
            <a:r>
              <a:rPr lang="es-ES" dirty="0" smtClean="0"/>
              <a:t> of Internet-</a:t>
            </a:r>
            <a:r>
              <a:rPr lang="es-ES" dirty="0" err="1" smtClean="0"/>
              <a:t>based</a:t>
            </a:r>
            <a:r>
              <a:rPr lang="es-ES" dirty="0" smtClean="0"/>
              <a:t> </a:t>
            </a:r>
            <a:r>
              <a:rPr lang="es-ES" dirty="0" err="1" smtClean="0"/>
              <a:t>processes</a:t>
            </a:r>
            <a:r>
              <a:rPr lang="es-ES" dirty="0" smtClean="0"/>
              <a:t> (more </a:t>
            </a:r>
            <a:r>
              <a:rPr lang="es-ES" dirty="0" err="1" smtClean="0"/>
              <a:t>details</a:t>
            </a:r>
            <a:r>
              <a:rPr lang="es-ES" dirty="0" smtClean="0"/>
              <a:t> </a:t>
            </a:r>
            <a:r>
              <a:rPr lang="es-ES" dirty="0" err="1" smtClean="0"/>
              <a:t>on</a:t>
            </a:r>
            <a:r>
              <a:rPr lang="es-ES" dirty="0" smtClean="0"/>
              <a:t> </a:t>
            </a:r>
            <a:r>
              <a:rPr lang="es-ES" dirty="0" err="1" smtClean="0"/>
              <a:t>call</a:t>
            </a:r>
            <a:r>
              <a:rPr lang="es-ES" dirty="0"/>
              <a:t> https://</a:t>
            </a:r>
            <a:r>
              <a:rPr lang="es-ES" dirty="0" smtClean="0"/>
              <a:t>t.co/hvwArQQq9Z):  </a:t>
            </a:r>
          </a:p>
          <a:p>
            <a:pPr lvl="1"/>
            <a:r>
              <a:rPr lang="es-ES" dirty="0" smtClean="0"/>
              <a:t>Posición: </a:t>
            </a:r>
            <a:r>
              <a:rPr lang="es-ES" dirty="0" smtClean="0">
                <a:hlinkClick r:id="rId2"/>
              </a:rPr>
              <a:t>https</a:t>
            </a:r>
            <a:r>
              <a:rPr lang="es-ES" dirty="0">
                <a:hlinkClick r:id="rId2"/>
              </a:rPr>
              <a:t>://</a:t>
            </a:r>
            <a:r>
              <a:rPr lang="es-ES" dirty="0" smtClean="0">
                <a:hlinkClick r:id="rId2"/>
              </a:rPr>
              <a:t>t.co/PVw7dl9tAg</a:t>
            </a:r>
            <a:r>
              <a:rPr lang="es-ES" dirty="0" smtClean="0"/>
              <a:t> </a:t>
            </a:r>
          </a:p>
          <a:p>
            <a:r>
              <a:rPr lang="es-ES" dirty="0" smtClean="0"/>
              <a:t>Call </a:t>
            </a:r>
            <a:r>
              <a:rPr lang="es-ES" dirty="0" err="1" smtClean="0"/>
              <a:t>for</a:t>
            </a:r>
            <a:r>
              <a:rPr lang="es-ES" dirty="0" smtClean="0"/>
              <a:t> </a:t>
            </a:r>
            <a:r>
              <a:rPr lang="es-ES" dirty="0" err="1" smtClean="0"/>
              <a:t>competent</a:t>
            </a:r>
            <a:r>
              <a:rPr lang="es-ES" dirty="0" smtClean="0"/>
              <a:t> software </a:t>
            </a:r>
            <a:r>
              <a:rPr lang="es-ES" dirty="0" err="1" smtClean="0"/>
              <a:t>engineers</a:t>
            </a:r>
            <a:r>
              <a:rPr lang="es-ES" dirty="0" smtClean="0"/>
              <a:t>:</a:t>
            </a:r>
          </a:p>
          <a:p>
            <a:pPr lvl="1"/>
            <a:r>
              <a:rPr lang="es-ES" dirty="0">
                <a:hlinkClick r:id="rId3"/>
              </a:rPr>
              <a:t>https://</a:t>
            </a:r>
            <a:r>
              <a:rPr lang="es-ES" dirty="0" smtClean="0">
                <a:hlinkClick r:id="rId3"/>
              </a:rPr>
              <a:t>t.co/oF5WTCmYi3</a:t>
            </a:r>
            <a:r>
              <a:rPr lang="es-ES" dirty="0" smtClean="0"/>
              <a:t> </a:t>
            </a:r>
          </a:p>
          <a:p>
            <a:endParaRPr lang="es-ES" dirty="0"/>
          </a:p>
        </p:txBody>
      </p:sp>
    </p:spTree>
    <p:extLst>
      <p:ext uri="{BB962C8B-B14F-4D97-AF65-F5344CB8AC3E}">
        <p14:creationId xmlns:p14="http://schemas.microsoft.com/office/powerpoint/2010/main" val="205063646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6 Rectángulo"/>
          <p:cNvSpPr/>
          <p:nvPr/>
        </p:nvSpPr>
        <p:spPr>
          <a:xfrm>
            <a:off x="0" y="5429250"/>
            <a:ext cx="9144000" cy="142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_tradnl"/>
          </a:p>
        </p:txBody>
      </p:sp>
      <p:sp>
        <p:nvSpPr>
          <p:cNvPr id="2" name="AutoShape 2" descr="data:image/jpeg;base64,/9j/4AAQSkZJRgABAQAAAQABAAD/2wCEAAkGBwgREBQUEAgSFBQWFhwXFhYXFhgWGBggGSAXHB0dHR0cHSklHBwlHBwZITEkJSotLjMvJB8zODQsOyktLiwBCgoKDg0OGxAQGzQmICYsNDQ3LzU0NCw0Nzc0NDQsNDQ0LywsLDQsLCwsLywsLCwsLCwsLCwsLCwsLCwsLiwsLP/AABEIAEcBJgMBEQACEQEDEQH/xAAbAAEAAwEBAQEAAAAAAAAAAAAAAwUGBAECB//EAD0QAAIBAwIEAwUFBwEJAAAAAAECAwAEEQUSBhMhMUFRYRQiMnGBB0KRobEVIzM0c8HwgiQlQ1JTkrLC8f/EABkBAQADAQEAAAAAAAAAAAAAAAACAwQBBf/EADIRAAICAQIEBAQGAgMBAAAAAAABAgMRBCESEzFRQWFx8CIyM4EUI6HB0eFSsSQ0kQX/2gAMAwEAAhEDEQA/AP2yuAUAoBQCgFAKAUAoBQCgFAKAUAoBQCgFAKAUAoBQCgFAKAUAoBQCgFAKAUAoBQCgFAKA8oBQCgOLUNWsIP4t0qnGQucufko6mrIVTn8qK52wh8zKrSuLbKQuJZBFh2CFgyKVGMElgAG69qts00ljh3Kq9TGTfFsaFHUgEMCD2I6g1nwaVue5rgFAKAUAoBQCgFAKAUAoBQCgFAKAUAoBQCgFAKAUAoBQCgFAKAUAoBQCgPKAUBRXd9NO7xwTqiRg733bWfHQqh67VB6M+Dg9B51ojBQScllv37RnlNzbUX09+2VFrdKoja1tArKN0jEkCTcG944y7D3Thj7vqavlHOVN+/fgUqWMOC9/7+5mpuJL61lktpYuaJJFlJiBRiWwxGDnOegxWpURsipx2wsbmSWolXJwlvl52NPpl1G7yNZgwyBwPZipUdstzU+5k594Y8O/ask44SVm67/wa65qTbr2fb+V+5qNMv45k3BSrA7XQ90Ydwf1B8Rg1knBweDXCamsnVUCYzQCgFAKAZoBQCgFAKAUAoBQEMd5bM7ItwhdPiUEFlz5jwqTjJLLWxFSTeE9yaokhQEVzcwRKXkmVFHdmIAH1NdjFyeEclJRWWSI6kAhgQRkEdjR7HT2uAhS7tjI0YnUyKAWQEbgD2yPCpcLxnwI8SzjxJqiSFAKAUAoDx3RQSzAADJJ6AAeNdSyG8EVleW0yB4p1dDnDKcg46H867KLi8SRGMlJZiyaokhQCgFAV+u3EqQHlth3IjQ+Rchc/TOfpVlSTlv0RXa2o7dTKatJOiCD2e3Xk45aO4ActkIhbI3ZCsxAxnAB79dlaTfHl7+2zHY2lwYW3tI5rq3f/aCRZ/u06cyYtsebHMR8n4e4APQY6eNTjL5eu/l26EZR+Z7beffqV1xqFnDfcuSIl98RQRqGjU7EA2kEPg9sDIIxVsa5TqyvMqlZGNuH5EHF+o31vepciEIZB3VjiRVCgjPQjOcEdwQKlpq4zqcOxDU2Thap9zaaXdwc6KSC2aOKUco5xhjgujDr4e+pPqPKsFkXwuMnlrf9jfXJcSlFYT2/dHbxqzDT7khiDyz1HQ9xVel3uj6lmq2ql6H3wgzGwtiWJJiXqeppqdrpeo029Mc9il1WSQa7agOcG3ORk47y+FX1pfhZPzKbG/xUV5FndcY6FFv33mDG/LK4O4keQ8R61VHSWyxhdS2WqqjnLOnReINMvVfkXGdvRgQVYZ8cHw9ahbROp/EiVV8LflZQ8H6lw5bRxwW95KwmkYoZFPVhgEZwAPD8fWtOprum3OaWxn09lMEoxb3NRqupWltE0s0m1Fxk4z36dqx11yslwx6muyyNceKXQr9T4t0a32cy5O51DKiqWfB7EqO2fWrYaWyeeFdCueprhjiZPo/EOl3SM0FznZ8SkFWX1Knrio2UTraUkSrvhYsxZXS8ecPKqMbwkPkgBSSACVyw8BkHvVq0VzbWOhV+MpwnnqJePOHlYr7WxwcFlRig/wBWKLRXYzgPWU56nl1FozarA5upfaeRmNB/DKHmdT07/F0z4CkXYqJLHw5ElW74vPxYJdT410G3lMUl2Sw+LapYD0JHjUYaS2ceJI7PV1QlwtlLwxfWjapqEy3CmLlK+/Pu4GCTn0rRfCSori1vkponF3TlnYs2+0DhwNj2tiM43CNtv44qn8DdjOC38bT3Lu81fT4oOfJdKIsZDZzuz2x5k1RGqcpcCW5dK2EY8bexiuL+LdGu9PnSG5O/CkKylSfeXtnvW/Taayu2LkjFqNTXZU1Fm20X+Wh/pr+grBb879TdX8iKzVeM9CtpDHLdnePiCqX2/Mjsatr0ls48SRTPV1QeGyp4du7ebWLuSKYOjQxEMOx91Kuui46aMZd2V0yUtRJrsiyveOdAidkN0zFejFEZ1H1HSqo6O6SzgslrKovGS8sby2mjWSKYOjdmB6f/AGs8oODxLqXxnGazF7Ga+06R1sQVcg86PqCR/wA3lWvQrNv2Zm1rxV90WeqcSaVaKgnucMyghQCzEeeB4VTXp7LM8KLJ3114Ume6HxPpN4xWC4yyjJVlKtjzwfClunsqWZI7VqK7HiLKfjXXNFZWtZNTdCSOaIkMh2jqVJHw56Zq/S02J8xRz2zsU6m6t/luRb6ZrGiiz5sEo9niXqFHVQvgV75qiyq12cMurLa7a+XxR6I47vjvh6Pbm9JyA3uqWxnqN2Ox9KnHRXS8CEtZSvEv7K7t5o1kilDowyrDsf8AD0rPKDi+F9TRGSksonqJI8oCl4ng3i3BOFM6hjgHuHA6Hp3xV9EscT8ii+OeH1Pz/ja9W2ueTJZLcBdkqvKz7ui4wSpGR07V6WlhzIcSePDY83Vz5c+FrPjuQXV2DayztpVqROytIoeXfncwBHvdBuDdqlGP5ihxPb0Iyl+W58K39SW1tLC4ntpJI5VedCQqRq8KCPKgYbJPRfzqMpThGSXRfZ7klCFkoyfVr1QuhYXNvDzGu9r3BRQIYwwbCjJI7jBAx6HyrseKE3jHTuJcE4LOevY1FpYSpbWgW9dgJ4xGpwBtViSenclRn0rHKxOc8rwZrjW1CGH4r3/4XPG4/wB3XP8ATP8AaqdL9aPqXar6MvQ94MYHT7bB/wCEtNSvzpep3TfRj6FJqRB1+2A+7bnPp1kP9xV9f/Ul6lFm+qj6EHBNlbPf6hI0Ks6SgISM7d2/OPXoKlqpyVNcU+qI6aEXbOTXiTW8KR69IEG0PbbmA6AnoM/lXG+LSLPc6ljVtLsZOwsXbRUnj/iW1wZFPjj3M/ng/Stk541Lg+klgyxhnT8a6p5NJxNeLqEmn20Z92bE8uPBB4fk/wBQKy0Q5MbJvw2RpvnznCC8d2cPDV3qXtt9LDoyzuJdm4yiMxqCwAAKnoQB+FTvjDlwjKWNu2SuiU+ZOSjnf0LGHT9Ye/a6k0pbdDbukgEgk3HDdegHX4R28Krc61Vy1LLz2wWqFjt5jjhYPn7MNIs209nMQLzF1ZiASAPdAHkPH5019slcl4I5oao8pvxZBpt3qOkRci70vm2u4/v48H4j99fH6/LrUpxhqZccJYl2IwlPTR4JxzHuSatdIdYgki6j2AsmPH+ORXK4/wDGlF/5fwdskvxEZL/H+Tr+yy0tzYmQoGeWR+YSAScdMH08cetQ18nzcLokT0MVys+LOHRU062v9T3RqsCxAsuMjB7jHrnGKstc7Kq8dckKlCuyzPQl1DXb+4sZRDws3srRPh2kRMLg++Ex4dxiuQphC1cVnxZ7fuJ3SnU+GHw497FBZjnJo0MpzGzuSD2OJMAfh0+taZfC7pLr/Rnj8aqi+n9mt+02wtG093Nuu+PbsYDBHUDHywe1YtDOSuSz1NmthF1N46Gh0okWkWP+kv8A41ls+o/U1Q+Rehlfsqt4HtJJmRWkkmYOSAT2U4+XUn61s/8AoSasUV0SMeginByfVsqrqJLW71UW6bALYEAfdLqpJHl1JNXRbsrq4u5VJKudvD2O7g+51iKyjWHhpJI2XJf2gLzN3ckbD8seVV6mNcrW5Tw/Qs0zsjUlGG3qW3AOlX9sk4mtxGry70QMG2gjr1H0H0qnWWQsceF5wi3SVyrUuJYyyL7Uf5Ef14//AGrug+r9mc1v0vuifVdct4Z4o4dKNxdtGCAuFKr6uR7o7/4ajXS5QcpSxHPvY7ZcoySjHMse9zONdX761bPNpfszmKQYEgk3gRykEkAeP6CtXDBaaSjLKyv9ozZk9TFyjjZ/uefZ/e6ulu7waEsxkkYvKZwjE9OmCh6D5+Nd1kK3NKU8YXTGRo5TUG4xzl9cn3JpmpxxapNLYrBHNDkRhw4DDv2A9T28a4rISlXFPLTO8ucY2SawmjQ8G6bZDTI8Wy/vIt0mRksTnOc1l1Nkne9+jNGmriqVt1Rz/ZZ/IsM9FnkA9B7px+ZqWv8Aq/ZHND9L7s2FYjYeUBx6vaNNCyq2H6Mh8mUhlPyyBVlcuGSb6ELI8UcIxN7BcTtDeMjNLHv3wAKzhRkPgAdNhPRWzk/Ot8ZKCdfg/H33PPlFzasfVeHvsd8Ot6XJ+4GoRqgUMJi0YOTuHwMMBhjP17VW6bI/Fj7Fiurl8GceZyRXM4O6G6n2BZyqQoGVt0jqpVicbhkHHoMVJxXSSWduvoRUmt03jfp6ntml87IqalcO6Iyfd2ujdedjPRsEhQepIB7A0k4xy2kt/a/k7FSeEpPOPb/gudIjlkmVeaGhtl907Nnvsu0IQT3RO/q1UWNRjnG79/qXVpyl5L3+hoLmCORGR1yrKVYeYPQ1mi3F5RplFSWGYuz4b4mswY7LVomhJyqyrkrn6fpW+Woot3sjv5GGFF1W1ctvMtOGuGpYJpLi5vOdcSDBbGFUeQ/Kqb9QpxUILEUW0adwk5zeWyXhzQ57ae7keVSJ5AygZyAN/f8A7q5fcrIwS8ESppcJSb8We/sSf9pG65q7ORy9vXdnz+VOcuRy/PI5L53M8sEXCvDb21i1tO6vvL7tucYcY8a7qNRx2qyJyijgrcJeJw8FcH3FnK8k10sh2COPGfdXOT37eHT51ZqtVG2KjFYK9NpXVLik8kl9w3qkV1Jcafeohl/iRyDKk+YxXIaiEoKFq6eJ2VE4zc6318Du02y4hLMbvUIipQqI40wMnxJ9KrnOlLEI+JZCFuczl4HzwzoV1a2BtzdASYfEiddpfOCM+IPWl90bLePG3YU0uurgzuVl7onFlxGbebVLflNgO4Q72AIPbz6VdG7Twlxxi8lMqr5rglJYO1eF2W+t5kkXlQ2/I2nO445nXy+9+tVvU5qlF9W8ln4fFkZLolgr7XhjX7N5EsNSjWCRt2JFyUJwOnTr0A/AVbLUVWpOyLyiuOntqbVctme6fwNKpuxLqBkW4iClz8e7O4sR5bvDyrk9YnwOKxhiGja4k3nIh4d4nMAtX1WFbcKU3Kp5jLjG3r2Hh8vOuvUUcfMUXn9Di093By3JYPX4JmNjbxe1hbi3YvHIAduSxbHn5fUVxaxc2UsfC/A69G+VGOd14kOq8L8S3sRW61aMbR7iIuFZsjq5+WfrUq9TTVLMInLNPdbHE5GzsYCkSISDtQKfI4GKwTlmTZtisRwZKHhnXbSST9n6jEsMrbisi5KE+X+eVbXqKrIrmx3XYxrT21yfLezJ9D4PlhmuGnvOes8WxyejMT8XyHlUbdUpRiorGGSq0rjKTk85RDYaDxRZryrTUoHhySnNU7lBOcdKlO+i18U4vPkRhTdUuGEljzNJolvqMcZ9qvVlkLE5VdqqMD3R+BP1rJbKDfwLCNVUZpfG8szWpcNcQXUix3OqRm2WTeMLhyMnA/DpWuGoprWYR3wZZ0W2PEpbZOvWOHdRF4t3ZXUaybOWySAlWA6Dt6Y/AVCrUQ5fLsW2ck7KJ8zmVvfGCG04Y1Y30F3c6gkjIHDqBhVDKyqqD/Vk5qUtTXypVwWCMdPPmqybyfEXDeu2ckn7PvouTI27lyqTtJ74I/ztR6iq1LmrdeKCotrb5T2fgzvbSNcltbmO51CN3lTagVdqJ/c1WraozjKC6FnKslCSm+pZ6Hp8kFpFCzgskYQkdqqtmp2OS8WW1w4K1HyOTg7RZ7O3aOSRWJlZ8rnGG2+fyqeptVs+JdiGnqdceF9y8rOXnlAKApdX0d2LPAQC+ObGTtWXb26j4W8M+I6HwxortS2l9n2M9lLbzH7ruZPW9K0mZ5WubU27bQY85iLHttLkFGHTO7r39K2VW2QSUXn9f7MdtVc23NY/T+vuTafDpUKwJ+1TyyDkB4i6bTuUHYpYnJJyO1Rm7JNvh3+5KCrikuLb7FnptnfSIFSHlKHLCco0b4OAdqMcsxx8TdO3Q1VOcIvLefL3+xbCE5LC28/f7mnsrWGJAka4UeuSc9yT4knqTWSUnJ5ZrjFRWETVEkKAUAoBQCgFAM0AoBQCgFAKAZoBQCgFAKAUAoBQCgFAKAUAoBQCgFAKAUAoBQHjBSMFQR5HqK70BFFbWyHKW6KfNVA/QV1yb6s4opdETVE6KAUAoBQCgFAKAUAoBQCgFAKAUAoBQCgFAKAUAoBQCgFAKAUAoBQCgFAKA8oBQCgFAKAUAoBQCgFAKAUAoBQCgFAKAUAoBQCgFAKAUAoBQCgFAKAUAoBQCgFAKAUAo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8" name="Picture 2" descr="D:\Deusto\Docs\logos\morelab.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378139"/>
            <a:ext cx="1907704" cy="1507245"/>
          </a:xfrm>
          <a:prstGeom prst="rect">
            <a:avLst/>
          </a:prstGeom>
          <a:noFill/>
          <a:extLst>
            <a:ext uri="{909E8E84-426E-40DD-AFC4-6F175D3DCCD1}">
              <a14:hiddenFill xmlns:a14="http://schemas.microsoft.com/office/drawing/2010/main">
                <a:solidFill>
                  <a:srgbClr val="FFFFFF"/>
                </a:solidFill>
              </a14:hiddenFill>
            </a:ext>
          </a:extLst>
        </p:spPr>
      </p:pic>
      <p:sp>
        <p:nvSpPr>
          <p:cNvPr id="16388" name="1 Título"/>
          <p:cNvSpPr>
            <a:spLocks noGrp="1"/>
          </p:cNvSpPr>
          <p:nvPr>
            <p:ph type="ctrTitle"/>
          </p:nvPr>
        </p:nvSpPr>
        <p:spPr>
          <a:xfrm>
            <a:off x="0" y="3039095"/>
            <a:ext cx="9144000" cy="1470025"/>
          </a:xfrm>
        </p:spPr>
        <p:txBody>
          <a:bodyPr/>
          <a:lstStyle/>
          <a:p>
            <a:r>
              <a:rPr lang="en-GB" sz="3600" b="1" dirty="0"/>
              <a:t>Enabling Smarter Cities through </a:t>
            </a:r>
            <a:r>
              <a:rPr lang="en-US" sz="3600" b="1" dirty="0"/>
              <a:t>Internet of Things, Web of Data &amp; Citizen Participation</a:t>
            </a:r>
            <a:r>
              <a:rPr lang="es-ES_tradnl" sz="2400" b="1" dirty="0" smtClean="0"/>
              <a:t/>
            </a:r>
            <a:br>
              <a:rPr lang="es-ES_tradnl" sz="2400" b="1" dirty="0" smtClean="0"/>
            </a:br>
            <a:r>
              <a:rPr lang="es-ES" sz="2000" dirty="0" smtClean="0"/>
              <a:t>17 de Febrero de 2016</a:t>
            </a:r>
            <a:br>
              <a:rPr lang="es-ES" sz="2000" dirty="0" smtClean="0"/>
            </a:br>
            <a:r>
              <a:rPr lang="pt-BR" sz="2000" dirty="0" smtClean="0"/>
              <a:t/>
            </a:r>
            <a:br>
              <a:rPr lang="pt-BR" sz="2000" dirty="0" smtClean="0"/>
            </a:br>
            <a:r>
              <a:rPr lang="es-ES_tradnl" sz="2400" b="1" dirty="0" smtClean="0"/>
              <a:t>Dr. Diego López-de-Ipiña González-de-Artaza</a:t>
            </a:r>
            <a:r>
              <a:rPr lang="es-ES_tradnl" sz="2400" dirty="0" smtClean="0"/>
              <a:t/>
            </a:r>
            <a:br>
              <a:rPr lang="es-ES_tradnl" sz="2400" dirty="0" smtClean="0"/>
            </a:br>
            <a:r>
              <a:rPr lang="es-ES_tradnl" sz="2400" dirty="0" smtClean="0">
                <a:hlinkClick r:id="rId5"/>
              </a:rPr>
              <a:t>dipina@deusto.es</a:t>
            </a:r>
            <a:r>
              <a:rPr lang="es-ES_tradnl" sz="2400" dirty="0" smtClean="0"/>
              <a:t> </a:t>
            </a:r>
            <a:br>
              <a:rPr lang="es-ES_tradnl" sz="2400" dirty="0" smtClean="0"/>
            </a:br>
            <a:r>
              <a:rPr lang="es-ES_tradnl" sz="2400" dirty="0" smtClean="0">
                <a:hlinkClick r:id="rId6"/>
              </a:rPr>
              <a:t>http://paginaspersonales.deusto.es/dipina</a:t>
            </a:r>
            <a:r>
              <a:rPr lang="es-ES_tradnl" sz="2400" dirty="0" smtClean="0"/>
              <a:t> </a:t>
            </a:r>
            <a:br>
              <a:rPr lang="es-ES_tradnl" sz="2400" dirty="0" smtClean="0"/>
            </a:br>
            <a:r>
              <a:rPr lang="es-ES_tradnl" sz="2400" dirty="0" smtClean="0">
                <a:hlinkClick r:id="rId3"/>
              </a:rPr>
              <a:t>http://www.morelab.deusto.es</a:t>
            </a:r>
            <a:r>
              <a:rPr lang="es-ES_tradnl" sz="2400" dirty="0" smtClean="0"/>
              <a:t> </a:t>
            </a:r>
            <a:endParaRPr lang="es-ES_tradnl" sz="3200" dirty="0" smtClean="0"/>
          </a:p>
        </p:txBody>
      </p:sp>
      <p:sp>
        <p:nvSpPr>
          <p:cNvPr id="3" name="AutoShape 2" descr="Image result for halmstad universit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 name="Picture 3" descr="D:\Deusto\Docs\logos\Nuevo_logo_Deustotech.jp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6002323"/>
            <a:ext cx="2493963" cy="831850"/>
          </a:xfrm>
          <a:prstGeom prst="rect">
            <a:avLst/>
          </a:prstGeom>
          <a:noFill/>
          <a:extLst>
            <a:ext uri="{909E8E84-426E-40DD-AFC4-6F175D3DCCD1}">
              <a14:hiddenFill xmlns:a14="http://schemas.microsoft.com/office/drawing/2010/main">
                <a:solidFill>
                  <a:srgbClr val="FFFFFF"/>
                </a:solidFill>
              </a14:hiddenFill>
            </a:ext>
          </a:extLst>
        </p:spPr>
      </p:pic>
      <p:pic>
        <p:nvPicPr>
          <p:cNvPr id="11" name="0 Imagen"/>
          <p:cNvPicPr/>
          <p:nvPr/>
        </p:nvPicPr>
        <p:blipFill>
          <a:blip r:embed="rId9">
            <a:extLst>
              <a:ext uri="{28A0092B-C50C-407E-A947-70E740481C1C}">
                <a14:useLocalDpi xmlns:a14="http://schemas.microsoft.com/office/drawing/2010/main" val="0"/>
              </a:ext>
            </a:extLst>
          </a:blip>
          <a:stretch>
            <a:fillRect/>
          </a:stretch>
        </p:blipFill>
        <p:spPr>
          <a:xfrm>
            <a:off x="0" y="7937"/>
            <a:ext cx="2606040" cy="918845"/>
          </a:xfrm>
          <a:prstGeom prst="rect">
            <a:avLst/>
          </a:prstGeom>
        </p:spPr>
      </p:pic>
    </p:spTree>
    <p:extLst>
      <p:ext uri="{BB962C8B-B14F-4D97-AF65-F5344CB8AC3E}">
        <p14:creationId xmlns:p14="http://schemas.microsoft.com/office/powerpoint/2010/main" val="31399753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2" y="142852"/>
            <a:ext cx="9144032" cy="1143000"/>
          </a:xfrm>
        </p:spPr>
        <p:txBody>
          <a:bodyPr/>
          <a:lstStyle/>
          <a:p>
            <a:r>
              <a:rPr lang="en-GB" dirty="0" smtClean="0"/>
              <a:t>Linked Data</a:t>
            </a:r>
            <a:endParaRPr lang="en-GB" dirty="0"/>
          </a:p>
        </p:txBody>
      </p:sp>
      <p:sp>
        <p:nvSpPr>
          <p:cNvPr id="3" name="2 Marcador de contenido"/>
          <p:cNvSpPr>
            <a:spLocks noGrp="1"/>
          </p:cNvSpPr>
          <p:nvPr>
            <p:ph idx="1"/>
          </p:nvPr>
        </p:nvSpPr>
        <p:spPr>
          <a:xfrm>
            <a:off x="428596" y="1285860"/>
            <a:ext cx="8572560" cy="5929354"/>
          </a:xfrm>
        </p:spPr>
        <p:txBody>
          <a:bodyPr/>
          <a:lstStyle/>
          <a:p>
            <a:r>
              <a:rPr lang="en-US" sz="2400" dirty="0" smtClean="0"/>
              <a:t>“A term used to describe a </a:t>
            </a:r>
            <a:r>
              <a:rPr lang="en-US" sz="2400" b="1" dirty="0" smtClean="0"/>
              <a:t>recommended best practice for exposing, sharing, and connecting pieces of data, information, and knowledge</a:t>
            </a:r>
            <a:r>
              <a:rPr lang="en-US" sz="2400" dirty="0" smtClean="0"/>
              <a:t> on the Semantic Web using URIs and RDF.“</a:t>
            </a:r>
          </a:p>
          <a:p>
            <a:r>
              <a:rPr lang="en-GB" sz="2400" dirty="0" smtClean="0"/>
              <a:t>Allows to discover, connect, describe and reuse all sorts of data</a:t>
            </a:r>
          </a:p>
          <a:p>
            <a:pPr lvl="1"/>
            <a:r>
              <a:rPr lang="en-GB" sz="2000" dirty="0" smtClean="0"/>
              <a:t>Fosters passing from a </a:t>
            </a:r>
            <a:r>
              <a:rPr lang="en-GB" sz="2000" b="1" dirty="0" smtClean="0"/>
              <a:t>Web of Documents to a Web of Data</a:t>
            </a:r>
          </a:p>
          <a:p>
            <a:pPr lvl="2"/>
            <a:r>
              <a:rPr lang="en-GB" sz="1800" dirty="0" smtClean="0"/>
              <a:t>In September 2011, it had 31 billion RDF triples linked through 504 millions of links</a:t>
            </a:r>
          </a:p>
          <a:p>
            <a:r>
              <a:rPr lang="en-GB" sz="2400" dirty="0" smtClean="0"/>
              <a:t>Thought to open and connect diverse vocabularies and semantic instances, to be used by the Semantic community</a:t>
            </a:r>
          </a:p>
          <a:p>
            <a:r>
              <a:rPr lang="es-ES" sz="2400" dirty="0" smtClean="0"/>
              <a:t>URL: </a:t>
            </a:r>
            <a:r>
              <a:rPr lang="es-ES" sz="2400" dirty="0" smtClean="0">
                <a:hlinkClick r:id="rId3"/>
              </a:rPr>
              <a:t>http://linkeddata.org/</a:t>
            </a:r>
            <a:endParaRPr lang="es-ES" sz="2400" dirty="0" smtClean="0"/>
          </a:p>
        </p:txBody>
      </p:sp>
      <p:pic>
        <p:nvPicPr>
          <p:cNvPr id="764930" name="Picture 2" descr="http://www.readwriteweb.com/images/web_data_apr09c.jpg">
            <a:hlinkClick r:id="rId4"/>
          </p:cNvPr>
          <p:cNvPicPr>
            <a:picLocks noChangeAspect="1" noChangeArrowheads="1"/>
          </p:cNvPicPr>
          <p:nvPr/>
        </p:nvPicPr>
        <p:blipFill>
          <a:blip r:embed="rId5" cstate="print"/>
          <a:srcRect/>
          <a:stretch>
            <a:fillRect/>
          </a:stretch>
        </p:blipFill>
        <p:spPr bwMode="auto">
          <a:xfrm>
            <a:off x="6157136" y="4581128"/>
            <a:ext cx="2986864" cy="2276872"/>
          </a:xfrm>
          <a:prstGeom prst="rect">
            <a:avLst/>
          </a:prstGeom>
          <a:noFill/>
        </p:spPr>
      </p:pic>
    </p:spTree>
    <p:extLst>
      <p:ext uri="{BB962C8B-B14F-4D97-AF65-F5344CB8AC3E}">
        <p14:creationId xmlns:p14="http://schemas.microsoft.com/office/powerpoint/2010/main" val="3908029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Linked</a:t>
            </a:r>
            <a:r>
              <a:rPr lang="es-ES" dirty="0" smtClean="0"/>
              <a:t> Data </a:t>
            </a:r>
            <a:r>
              <a:rPr lang="es-ES" dirty="0" err="1" smtClean="0"/>
              <a:t>Principles</a:t>
            </a:r>
            <a:endParaRPr lang="es-ES" dirty="0"/>
          </a:p>
        </p:txBody>
      </p:sp>
      <p:sp>
        <p:nvSpPr>
          <p:cNvPr id="3" name="Marcador de contenido 2"/>
          <p:cNvSpPr>
            <a:spLocks noGrp="1"/>
          </p:cNvSpPr>
          <p:nvPr>
            <p:ph idx="1"/>
          </p:nvPr>
        </p:nvSpPr>
        <p:spPr>
          <a:xfrm>
            <a:off x="3117726" y="1700808"/>
            <a:ext cx="5846762" cy="4525963"/>
          </a:xfrm>
        </p:spPr>
        <p:txBody>
          <a:bodyPr/>
          <a:lstStyle/>
          <a:p>
            <a:pPr marL="514350" indent="-514350">
              <a:buFont typeface="+mj-lt"/>
              <a:buAutoNum type="arabicPeriod"/>
            </a:pPr>
            <a:r>
              <a:rPr lang="en-GB" sz="2800" dirty="0" smtClean="0"/>
              <a:t>Uses </a:t>
            </a:r>
            <a:r>
              <a:rPr lang="en-GB" sz="2800" b="1" dirty="0" smtClean="0"/>
              <a:t>URIs to identify things</a:t>
            </a:r>
          </a:p>
          <a:p>
            <a:pPr marL="514350" indent="-514350">
              <a:buFont typeface="+mj-lt"/>
              <a:buAutoNum type="arabicPeriod"/>
            </a:pPr>
            <a:r>
              <a:rPr lang="en-GB" sz="2800" dirty="0" smtClean="0"/>
              <a:t>Uses </a:t>
            </a:r>
            <a:r>
              <a:rPr lang="en-GB" sz="2800" b="1" dirty="0" smtClean="0"/>
              <a:t>HTTP URIs</a:t>
            </a:r>
            <a:r>
              <a:rPr lang="en-GB" sz="2800" dirty="0" smtClean="0"/>
              <a:t> to enable those things </a:t>
            </a:r>
            <a:r>
              <a:rPr lang="en-GB" sz="2800" b="1" dirty="0" smtClean="0"/>
              <a:t>to be dereferenced </a:t>
            </a:r>
            <a:r>
              <a:rPr lang="en-GB" sz="2800" dirty="0" smtClean="0"/>
              <a:t>by both people and user agents</a:t>
            </a:r>
          </a:p>
          <a:p>
            <a:pPr marL="514350" indent="-514350">
              <a:buFont typeface="+mj-lt"/>
              <a:buAutoNum type="arabicPeriod"/>
            </a:pPr>
            <a:r>
              <a:rPr lang="en-GB" sz="2800" dirty="0" smtClean="0"/>
              <a:t>Provides </a:t>
            </a:r>
            <a:r>
              <a:rPr lang="en-GB" sz="2800" b="1" dirty="0" smtClean="0"/>
              <a:t>useful info </a:t>
            </a:r>
            <a:r>
              <a:rPr lang="en-GB" sz="2800" dirty="0" smtClean="0"/>
              <a:t>(structured description and metadata) about a thing/concept referenced by an URI</a:t>
            </a:r>
          </a:p>
          <a:p>
            <a:pPr marL="514350" indent="-514350">
              <a:buFont typeface="+mj-lt"/>
              <a:buAutoNum type="arabicPeriod"/>
            </a:pPr>
            <a:r>
              <a:rPr lang="en-GB" sz="2800" dirty="0" smtClean="0"/>
              <a:t>Includes </a:t>
            </a:r>
            <a:r>
              <a:rPr lang="en-GB" sz="2800" b="1" dirty="0" smtClean="0"/>
              <a:t>links to other URIs </a:t>
            </a:r>
            <a:r>
              <a:rPr lang="en-GB" sz="2800" dirty="0" smtClean="0"/>
              <a:t>to improve related information discovery in the web</a:t>
            </a:r>
            <a:endParaRPr lang="en-GB" sz="2800" dirty="0"/>
          </a:p>
        </p:txBody>
      </p:sp>
      <p:pic>
        <p:nvPicPr>
          <p:cNvPr id="4" name="Picture 2" descr="Get a 5* mu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92896"/>
            <a:ext cx="3117726" cy="311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8445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2709" y="4365104"/>
            <a:ext cx="4657528" cy="2492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Título"/>
          <p:cNvSpPr>
            <a:spLocks noGrp="1"/>
          </p:cNvSpPr>
          <p:nvPr>
            <p:ph type="title"/>
          </p:nvPr>
        </p:nvSpPr>
        <p:spPr>
          <a:xfrm>
            <a:off x="457201" y="44624"/>
            <a:ext cx="7529454" cy="1143000"/>
          </a:xfrm>
        </p:spPr>
        <p:txBody>
          <a:bodyPr/>
          <a:lstStyle/>
          <a:p>
            <a:r>
              <a:rPr lang="en-GB" dirty="0" smtClean="0"/>
              <a:t>Actionable Knowledge from Linked Data</a:t>
            </a:r>
            <a:endParaRPr lang="en-GB" dirty="0"/>
          </a:p>
        </p:txBody>
      </p:sp>
      <p:sp>
        <p:nvSpPr>
          <p:cNvPr id="3" name="2 Marcador de contenido"/>
          <p:cNvSpPr>
            <a:spLocks noGrp="1"/>
          </p:cNvSpPr>
          <p:nvPr>
            <p:ph idx="1"/>
          </p:nvPr>
        </p:nvSpPr>
        <p:spPr>
          <a:xfrm>
            <a:off x="107504" y="1495325"/>
            <a:ext cx="8661648" cy="4525963"/>
          </a:xfrm>
        </p:spPr>
        <p:txBody>
          <a:bodyPr/>
          <a:lstStyle/>
          <a:p>
            <a:r>
              <a:rPr lang="en-GB" sz="2800" b="1" dirty="0" smtClean="0"/>
              <a:t>Don’t care about the data sources </a:t>
            </a:r>
            <a:r>
              <a:rPr lang="en-GB" sz="2800" dirty="0" smtClean="0"/>
              <a:t>(sensors)</a:t>
            </a:r>
            <a:r>
              <a:rPr lang="en-GB" sz="2800" b="1" dirty="0" smtClean="0"/>
              <a:t> care about knowledge extracted from their data correlation &amp; interpretation!</a:t>
            </a:r>
          </a:p>
          <a:p>
            <a:pPr lvl="1"/>
            <a:r>
              <a:rPr lang="en-GB" sz="2400" dirty="0" smtClean="0"/>
              <a:t>Data is captured, communicated, stored, accessed and shared from the physical world to better understand the surroundings</a:t>
            </a:r>
          </a:p>
          <a:p>
            <a:pPr lvl="1"/>
            <a:r>
              <a:rPr lang="en-GB" sz="2400" b="1" dirty="0" smtClean="0"/>
              <a:t>Sensory data </a:t>
            </a:r>
            <a:r>
              <a:rPr lang="en-GB" sz="2400" dirty="0" smtClean="0"/>
              <a:t>related to different events can be analysed, correlated and </a:t>
            </a:r>
            <a:r>
              <a:rPr lang="en-GB" sz="2400" b="1" dirty="0" smtClean="0"/>
              <a:t>turned into actionable knowledge</a:t>
            </a:r>
          </a:p>
          <a:p>
            <a:pPr lvl="1"/>
            <a:r>
              <a:rPr lang="en-GB" sz="2400" dirty="0" smtClean="0"/>
              <a:t>Application domains: e-health, retail, green energy, manufacturing, smart cities/houses</a:t>
            </a:r>
            <a:endParaRPr lang="en-GB" sz="2400" dirty="0"/>
          </a:p>
        </p:txBody>
      </p:sp>
    </p:spTree>
    <p:extLst>
      <p:ext uri="{BB962C8B-B14F-4D97-AF65-F5344CB8AC3E}">
        <p14:creationId xmlns:p14="http://schemas.microsoft.com/office/powerpoint/2010/main" val="38535935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smtClean="0"/>
              <a:t>What is a Smart Sustainable City?</a:t>
            </a:r>
            <a:endParaRPr lang="en-GB" dirty="0"/>
          </a:p>
        </p:txBody>
      </p:sp>
      <p:sp>
        <p:nvSpPr>
          <p:cNvPr id="3" name="2 Marcador de contenido"/>
          <p:cNvSpPr>
            <a:spLocks noGrp="1"/>
          </p:cNvSpPr>
          <p:nvPr>
            <p:ph idx="1"/>
          </p:nvPr>
        </p:nvSpPr>
        <p:spPr/>
        <p:txBody>
          <a:bodyPr/>
          <a:lstStyle/>
          <a:p>
            <a:pPr marL="0" indent="0">
              <a:buNone/>
            </a:pPr>
            <a:r>
              <a:rPr lang="en-US" sz="2800" dirty="0"/>
              <a:t>A </a:t>
            </a:r>
            <a:r>
              <a:rPr lang="en-US" sz="2800" b="1" dirty="0"/>
              <a:t>smart sustainable city </a:t>
            </a:r>
            <a:r>
              <a:rPr lang="en-US" sz="2800" dirty="0"/>
              <a:t>is an innovative </a:t>
            </a:r>
            <a:r>
              <a:rPr lang="en-US" sz="2800" b="1" dirty="0"/>
              <a:t>city</a:t>
            </a:r>
            <a:r>
              <a:rPr lang="en-US" sz="2800" dirty="0"/>
              <a:t> that uses </a:t>
            </a:r>
            <a:r>
              <a:rPr lang="en-US" sz="2800" b="1" dirty="0"/>
              <a:t>information </a:t>
            </a:r>
            <a:r>
              <a:rPr lang="en-US" sz="2800" b="1" dirty="0" smtClean="0"/>
              <a:t>and communication </a:t>
            </a:r>
            <a:r>
              <a:rPr lang="en-US" sz="2800" b="1" dirty="0"/>
              <a:t>technologies </a:t>
            </a:r>
            <a:r>
              <a:rPr lang="en-US" sz="2800" dirty="0"/>
              <a:t>and other means to </a:t>
            </a:r>
            <a:r>
              <a:rPr lang="en-US" sz="2800" b="1" dirty="0"/>
              <a:t>improve quality of life, efficiency of </a:t>
            </a:r>
            <a:r>
              <a:rPr lang="en-US" sz="2800" b="1" dirty="0" smtClean="0"/>
              <a:t>urban operation </a:t>
            </a:r>
            <a:r>
              <a:rPr lang="en-US" sz="2800" b="1" dirty="0"/>
              <a:t>and services, and competitiveness</a:t>
            </a:r>
            <a:r>
              <a:rPr lang="en-US" sz="2800" dirty="0"/>
              <a:t>, while ensuring that it meets the needs of </a:t>
            </a:r>
            <a:r>
              <a:rPr lang="en-US" sz="2800" dirty="0" smtClean="0"/>
              <a:t>present and </a:t>
            </a:r>
            <a:r>
              <a:rPr lang="en-US" sz="2800" dirty="0"/>
              <a:t>future generations with respect to economic, social and environmental </a:t>
            </a:r>
            <a:r>
              <a:rPr lang="en-US" sz="2800" dirty="0" smtClean="0"/>
              <a:t>aspects</a:t>
            </a:r>
          </a:p>
          <a:p>
            <a:pPr marL="0" indent="0">
              <a:buNone/>
            </a:pPr>
            <a:endParaRPr lang="en-US" sz="2800" dirty="0" smtClean="0"/>
          </a:p>
          <a:p>
            <a:pPr marL="0" indent="0" algn="r">
              <a:buNone/>
            </a:pPr>
            <a:r>
              <a:rPr lang="en-US" sz="2000" dirty="0">
                <a:hlinkClick r:id="rId3"/>
              </a:rPr>
              <a:t>https://</a:t>
            </a:r>
            <a:r>
              <a:rPr lang="en-US" sz="2000" dirty="0" smtClean="0">
                <a:hlinkClick r:id="rId3"/>
              </a:rPr>
              <a:t>itunews.itu.int/en/5215-What-is-a-smart-sustainable-city.note.aspx</a:t>
            </a:r>
            <a:r>
              <a:rPr lang="en-US" sz="2000" dirty="0" smtClean="0"/>
              <a:t> </a:t>
            </a:r>
          </a:p>
        </p:txBody>
      </p:sp>
    </p:spTree>
    <p:extLst>
      <p:ext uri="{BB962C8B-B14F-4D97-AF65-F5344CB8AC3E}">
        <p14:creationId xmlns:p14="http://schemas.microsoft.com/office/powerpoint/2010/main" val="13912203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galwayhealthycities.ie/uploadedfiles/Flower.bmp">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428999"/>
            <a:ext cx="3900686" cy="3294835"/>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n-GB" dirty="0" smtClean="0"/>
              <a:t>Age-friendly Smarter Cities</a:t>
            </a:r>
            <a:endParaRPr lang="en-GB" dirty="0"/>
          </a:p>
        </p:txBody>
      </p:sp>
      <p:sp>
        <p:nvSpPr>
          <p:cNvPr id="3" name="2 Marcador de contenido"/>
          <p:cNvSpPr>
            <a:spLocks noGrp="1"/>
          </p:cNvSpPr>
          <p:nvPr>
            <p:ph idx="1"/>
          </p:nvPr>
        </p:nvSpPr>
        <p:spPr>
          <a:xfrm>
            <a:off x="662880" y="1484784"/>
            <a:ext cx="8229600" cy="4525963"/>
          </a:xfrm>
        </p:spPr>
        <p:txBody>
          <a:bodyPr/>
          <a:lstStyle/>
          <a:p>
            <a:r>
              <a:rPr lang="en-GB" sz="2800" dirty="0" smtClean="0"/>
              <a:t>The main attribute of a </a:t>
            </a:r>
            <a:r>
              <a:rPr lang="en-GB" sz="2800" b="1" dirty="0"/>
              <a:t>Smart City </a:t>
            </a:r>
            <a:r>
              <a:rPr lang="en-GB" sz="2800" dirty="0" smtClean="0"/>
              <a:t>is </a:t>
            </a:r>
            <a:r>
              <a:rPr lang="en-GB" sz="2800" b="1" dirty="0" smtClean="0"/>
              <a:t>efficiency</a:t>
            </a:r>
          </a:p>
          <a:p>
            <a:r>
              <a:rPr lang="en-US" sz="2800" dirty="0"/>
              <a:t>An </a:t>
            </a:r>
            <a:r>
              <a:rPr lang="en-US" sz="2800" b="1" dirty="0"/>
              <a:t>Age-friendly city </a:t>
            </a:r>
            <a:r>
              <a:rPr lang="en-US" sz="2800" dirty="0"/>
              <a:t>is </a:t>
            </a:r>
            <a:r>
              <a:rPr lang="en-US" sz="2800" dirty="0" smtClean="0"/>
              <a:t>an inclusive </a:t>
            </a:r>
            <a:r>
              <a:rPr lang="en-US" sz="2800" dirty="0"/>
              <a:t>and accessible </a:t>
            </a:r>
            <a:r>
              <a:rPr lang="en-US" sz="2800" dirty="0" smtClean="0"/>
              <a:t>urban </a:t>
            </a:r>
            <a:r>
              <a:rPr lang="en-US" sz="2800" dirty="0"/>
              <a:t>environment </a:t>
            </a:r>
            <a:r>
              <a:rPr lang="en-US" sz="2800" dirty="0" smtClean="0"/>
              <a:t> that </a:t>
            </a:r>
            <a:r>
              <a:rPr lang="en-US" sz="2800" dirty="0"/>
              <a:t>promotes active ageing</a:t>
            </a:r>
            <a:endParaRPr lang="en-GB" sz="2800" b="1" dirty="0"/>
          </a:p>
          <a:p>
            <a:r>
              <a:rPr lang="en-GB" sz="2800" dirty="0" smtClean="0"/>
              <a:t>The </a:t>
            </a:r>
            <a:r>
              <a:rPr lang="en-GB" sz="2800" b="1" dirty="0"/>
              <a:t>main attributes of </a:t>
            </a:r>
            <a:r>
              <a:rPr lang="en-GB" sz="2800" b="1" dirty="0" smtClean="0"/>
              <a:t>an Ambient Assisted (Smarter) </a:t>
            </a:r>
            <a:r>
              <a:rPr lang="en-GB" sz="2800" b="1" dirty="0"/>
              <a:t>City </a:t>
            </a:r>
            <a:r>
              <a:rPr lang="en-GB" sz="2800" dirty="0" smtClean="0"/>
              <a:t>are:</a:t>
            </a:r>
          </a:p>
          <a:p>
            <a:pPr lvl="1"/>
            <a:r>
              <a:rPr lang="en-US" sz="2400" b="1" dirty="0" smtClean="0"/>
              <a:t>Livable</a:t>
            </a:r>
          </a:p>
          <a:p>
            <a:pPr lvl="1"/>
            <a:r>
              <a:rPr lang="en-GB" sz="2400" b="1" dirty="0"/>
              <a:t>Accessible</a:t>
            </a:r>
            <a:r>
              <a:rPr lang="en-GB" sz="2400" dirty="0" smtClean="0"/>
              <a:t> </a:t>
            </a:r>
          </a:p>
          <a:p>
            <a:pPr lvl="1"/>
            <a:r>
              <a:rPr lang="en-GB" sz="2400" b="1" dirty="0"/>
              <a:t>Healthy</a:t>
            </a:r>
            <a:r>
              <a:rPr lang="en-GB" sz="2400" dirty="0" smtClean="0"/>
              <a:t> </a:t>
            </a:r>
          </a:p>
          <a:p>
            <a:pPr lvl="1"/>
            <a:r>
              <a:rPr lang="es-ES" sz="2400" b="1" dirty="0"/>
              <a:t>Inclusive</a:t>
            </a:r>
          </a:p>
          <a:p>
            <a:pPr lvl="1"/>
            <a:r>
              <a:rPr lang="en-GB" sz="2400" b="1" dirty="0"/>
              <a:t>Participative</a:t>
            </a:r>
          </a:p>
        </p:txBody>
      </p:sp>
      <p:sp>
        <p:nvSpPr>
          <p:cNvPr id="4" name="3 Rectángulo"/>
          <p:cNvSpPr/>
          <p:nvPr/>
        </p:nvSpPr>
        <p:spPr>
          <a:xfrm>
            <a:off x="4519516" y="6546830"/>
            <a:ext cx="4572000" cy="338554"/>
          </a:xfrm>
          <a:prstGeom prst="rect">
            <a:avLst/>
          </a:prstGeom>
        </p:spPr>
        <p:txBody>
          <a:bodyPr>
            <a:spAutoFit/>
          </a:bodyPr>
          <a:lstStyle/>
          <a:p>
            <a:pPr marL="742950" lvl="1" indent="-285750" algn="r" eaLnBrk="0" hangingPunct="0">
              <a:spcBef>
                <a:spcPct val="20000"/>
              </a:spcBef>
            </a:pPr>
            <a:r>
              <a:rPr lang="en-US" sz="1600" dirty="0">
                <a:latin typeface="+mn-lt"/>
                <a:cs typeface="+mn-cs"/>
              </a:rPr>
              <a:t>[WHO Global Network of Age-friendly Cities]</a:t>
            </a:r>
            <a:endParaRPr lang="es-ES" sz="1600" dirty="0">
              <a:latin typeface="+mn-lt"/>
              <a:cs typeface="+mn-cs"/>
            </a:endParaRPr>
          </a:p>
        </p:txBody>
      </p:sp>
    </p:spTree>
    <p:extLst>
      <p:ext uri="{BB962C8B-B14F-4D97-AF65-F5344CB8AC3E}">
        <p14:creationId xmlns:p14="http://schemas.microsoft.com/office/powerpoint/2010/main" val="393709273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64679</TotalTime>
  <Words>2656</Words>
  <Application>Microsoft Office PowerPoint</Application>
  <PresentationFormat>Presentación en pantalla (4:3)</PresentationFormat>
  <Paragraphs>277</Paragraphs>
  <Slides>46</Slides>
  <Notes>18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46</vt:i4>
      </vt:variant>
    </vt:vector>
  </HeadingPairs>
  <TitlesOfParts>
    <vt:vector size="53" baseType="lpstr">
      <vt:lpstr>Arial</vt:lpstr>
      <vt:lpstr>Arial Narrow</vt:lpstr>
      <vt:lpstr>Calibri</vt:lpstr>
      <vt:lpstr>Century Gothic</vt:lpstr>
      <vt:lpstr>Times New Roman</vt:lpstr>
      <vt:lpstr>Wingdings</vt:lpstr>
      <vt:lpstr>Tema de Office</vt:lpstr>
      <vt:lpstr>Enabling Smarter Cities through Internet of Things, Web of Data &amp; Citizen Participation Reunión Red Open City Data 17 de Febrero de 2016  Dr. Diego López-de-Ipiña González-de-Artaza dipina@deusto.es  http://paginaspersonales.deusto.es/dipina  http://www.morelab.deusto.es </vt:lpstr>
      <vt:lpstr>Internet of Things (IoT) Promise</vt:lpstr>
      <vt:lpstr>Social Open Innovation</vt:lpstr>
      <vt:lpstr>CAPS: Collective-awareness Platforms for Sustainability and Social Innovation</vt:lpstr>
      <vt:lpstr>Linked Data</vt:lpstr>
      <vt:lpstr>Linked Data Principles</vt:lpstr>
      <vt:lpstr>Actionable Knowledge from Linked Data</vt:lpstr>
      <vt:lpstr>What is a Smart Sustainable City?</vt:lpstr>
      <vt:lpstr>Age-friendly Smarter Cities</vt:lpstr>
      <vt:lpstr>The need for Participative Cities</vt:lpstr>
      <vt:lpstr>Urban Intelligence / Analytics</vt:lpstr>
      <vt:lpstr>Smarter Cities</vt:lpstr>
      <vt:lpstr>Data challenges of Smart Cities</vt:lpstr>
      <vt:lpstr>Analytics in the Smart City: Data-driven decision making</vt:lpstr>
      <vt:lpstr>From Open Data to Open Knowledge</vt:lpstr>
      <vt:lpstr>IES Cities Project</vt:lpstr>
      <vt:lpstr>IES Cities Stakeholders</vt:lpstr>
      <vt:lpstr>IES Cities Objectives</vt:lpstr>
      <vt:lpstr>IES Cities Player</vt:lpstr>
      <vt:lpstr>Bristol’s Democratree App</vt:lpstr>
      <vt:lpstr>Zaragoza’s Your Opinion Matters</vt:lpstr>
      <vt:lpstr>Relación con Open City Data</vt:lpstr>
      <vt:lpstr>What´s WeLive (I)</vt:lpstr>
      <vt:lpstr>What´s WeLive (II)</vt:lpstr>
      <vt:lpstr>WeLive proposes…</vt:lpstr>
      <vt:lpstr>Key pillars</vt:lpstr>
      <vt:lpstr>WeLive Vision/Architecture</vt:lpstr>
      <vt:lpstr>Relación con Open City Data</vt:lpstr>
      <vt:lpstr>City4Age: Elderly-friendly City services for active and healthy ageing </vt:lpstr>
      <vt:lpstr>Relación con Open City Data</vt:lpstr>
      <vt:lpstr>SIMPATICO</vt:lpstr>
      <vt:lpstr>PA traditional e-services vs. SIMPATICO approach</vt:lpstr>
      <vt:lpstr>Relación con Open City Data</vt:lpstr>
      <vt:lpstr>MORElab has a dream … the citizen-empowered inclusive City</vt:lpstr>
      <vt:lpstr>Web of Data:  MORElab Group Dataset</vt:lpstr>
      <vt:lpstr>Web of Data:  MORElab Group Dataset</vt:lpstr>
      <vt:lpstr>Web of Data:  MORElab Group Dataset</vt:lpstr>
      <vt:lpstr>Converting to and Visualizing Open Data</vt:lpstr>
      <vt:lpstr>Converting to and Visualizing Open Data</vt:lpstr>
      <vt:lpstr>Converting to and Visualizing Open Data</vt:lpstr>
      <vt:lpstr>Converting to and Visualizing Open Data</vt:lpstr>
      <vt:lpstr>Converting to and Visualizing Open Data</vt:lpstr>
      <vt:lpstr>Converting to and Visualizing Open Data</vt:lpstr>
      <vt:lpstr>Algunas contribuciones del equipo</vt:lpstr>
      <vt:lpstr>Ofertas de Trabajo</vt:lpstr>
      <vt:lpstr>Enabling Smarter Cities through Internet of Things, Web of Data &amp; Citizen Participation 17 de Febrero de 2016  Dr. Diego López-de-Ipiña González-de-Artaza dipina@deusto.es  http://paginaspersonales.deusto.es/dipina  http://www.morelab.deusto.es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Actividades 2008</dc:title>
  <dc:creator>dipina</dc:creator>
  <cp:lastModifiedBy>Diego López-de-Ipiña González-de-Artaza</cp:lastModifiedBy>
  <cp:revision>923</cp:revision>
  <dcterms:created xsi:type="dcterms:W3CDTF">2009-02-20T09:14:14Z</dcterms:created>
  <dcterms:modified xsi:type="dcterms:W3CDTF">2016-02-17T23:13:06Z</dcterms:modified>
</cp:coreProperties>
</file>